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0"/>
    <p:restoredTop sz="94631"/>
  </p:normalViewPr>
  <p:slideViewPr>
    <p:cSldViewPr snapToGrid="0" snapToObjects="1">
      <p:cViewPr varScale="1">
        <p:scale>
          <a:sx n="107" d="100"/>
          <a:sy n="107" d="100"/>
        </p:scale>
        <p:origin x="16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D6B7-5151-FD4A-9AEC-C0D44053E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DE440-081E-9243-A0A2-95AE63EEC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ED35F-92D2-A84C-A201-5186F4B6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19E99-C18D-8240-8910-F5B9F2A6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51E3D-2BCE-E240-AFA3-E78AC736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2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B1F7-9D49-E34C-9CBB-7B952E1B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3410C-87EF-EC48-87EA-D2DC9E24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40012-5FC3-A549-A205-C2235830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DC4B7-1C45-A245-BCF3-FFF4B63C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12829-6A6C-FD49-BCE1-853BE32E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E91A16-F9AC-7C40-A8B1-A676CB3F4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8C051-0FF4-F840-BF9C-0345708D8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7BF23-450E-7E49-A2CA-867678EB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D7CD6-8183-C544-860C-03B5D3D4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EC6B9-D1FA-A943-B155-8813D7FD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7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753A-29E2-5F4F-8B57-AE5B099E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320BA-7816-F34C-886C-034ADC8C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37F64-BD69-594F-8965-C671FC12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6EC42-B4BF-6740-930B-297236B0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990E6-DAA2-4249-91BC-3DDD98F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1967-CB9C-D449-932A-9EEB5552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5190E-DC44-2B46-ADA9-381443F4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FD936-63CA-8E41-AC25-80F45A5D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84741-40DE-8143-8F9A-C6817CC6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DFD33-B7E8-3C44-B576-C530A936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1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4D46-DDB3-3D49-8E84-5150BE6B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7EE69-6A95-6D41-A7FE-2AFF60118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20399-75DD-6A46-85DC-DB700A043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54018-5EAD-2C41-A3F8-AA0414CB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E26D7-901A-C644-8E62-60E10618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A7079-315C-D042-9FB8-B8F70B05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3147-4BD7-1D47-942B-EDD2AFC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6243A-916B-534B-AB67-54AD08F09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30FA4-68BF-2940-B382-D05B5BCC1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EC2BA-1FE0-FD4B-9754-5CBB8532D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5D35E-58D6-224F-AC2F-AE7CC7FC6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93FBB-9E10-B541-B071-E254009A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3CE69-81E7-8446-BC90-8032BC2C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136077-B7E2-3744-842B-71EBD189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4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0FAA-BD01-8A46-9042-449C9157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FE062-11EA-C44E-B8DB-2CA98E80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C011D-E7A3-954B-A7A3-DD8F7922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AFAE7-4470-4740-AF1A-4C98F853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2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0DFA4-0298-2C40-8FDD-8BEC4B78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EE992-777F-844D-94FA-94BBD6CB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946C0-6D7E-854C-91FD-41F8C00B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1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7C94-5791-BF4F-A9B7-A46AD199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E514-A3EA-C841-AE56-B42DD3B3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DBE1A-7E2E-A941-A8E3-433AD4069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37F64-F001-D340-BC6A-ED0C01FC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44679-5B6F-7549-9AC6-7F75330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DA790-6D94-3B44-B84C-94DE9825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BD53-DBBB-8E44-924C-BC1BAFA5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641F5-3452-3643-A555-C85E5BAB0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98098-8BDD-3D41-A09B-83C457B9E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23875-ECD5-D24E-B5D0-08B00E94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8273D-08FD-954C-8298-CF6DD889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4F270-A514-A648-83D1-70E7AF09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20F09-9A22-7F45-A4C7-BFF66CD5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61FEE-887B-7E4A-B8FE-E159A344D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4BA8F-FAE5-8B4A-A49A-B628EE480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0CCD-B78C-7A4D-91F5-BA47EE189BB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03875-6196-6C4B-A2E7-22C2089B4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9576-4926-D44B-A1C6-1C83AE1D3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5691-2112-E64F-9333-4ABBBB93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AD50D1-1742-A243-9B23-78869B958E02}"/>
              </a:ext>
            </a:extLst>
          </p:cNvPr>
          <p:cNvSpPr txBox="1"/>
          <p:nvPr/>
        </p:nvSpPr>
        <p:spPr>
          <a:xfrm>
            <a:off x="4577952" y="629246"/>
            <a:ext cx="33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Avenir Roman" panose="02000503020000020003" pitchFamily="2" charset="0"/>
              </a:rPr>
              <a:t>CT Based Treatment (current standard)</a:t>
            </a:r>
            <a:r>
              <a:rPr lang="en-US" sz="1600" u="sng" dirty="0">
                <a:latin typeface="Avenir Roman" panose="02000503020000020003" pitchFamily="2" charset="0"/>
              </a:rPr>
              <a:t>: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46113D-3A09-C64B-B021-94E50A2F72CE}"/>
              </a:ext>
            </a:extLst>
          </p:cNvPr>
          <p:cNvCxnSpPr>
            <a:cxnSpLocks/>
          </p:cNvCxnSpPr>
          <p:nvPr/>
        </p:nvCxnSpPr>
        <p:spPr>
          <a:xfrm flipV="1">
            <a:off x="1240738" y="3163933"/>
            <a:ext cx="806261" cy="4391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5E3B8F-AAC0-D54C-B923-1A88B14108C4}"/>
              </a:ext>
            </a:extLst>
          </p:cNvPr>
          <p:cNvCxnSpPr>
            <a:cxnSpLocks/>
          </p:cNvCxnSpPr>
          <p:nvPr/>
        </p:nvCxnSpPr>
        <p:spPr>
          <a:xfrm>
            <a:off x="3451572" y="3150419"/>
            <a:ext cx="315232" cy="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256EF0-E65B-ED4F-9812-328FD96D4E9C}"/>
              </a:ext>
            </a:extLst>
          </p:cNvPr>
          <p:cNvSpPr/>
          <p:nvPr/>
        </p:nvSpPr>
        <p:spPr>
          <a:xfrm>
            <a:off x="183451" y="2791774"/>
            <a:ext cx="1022956" cy="6816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CT Sim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77735E-9270-8440-B808-4F5866EAB36F}"/>
              </a:ext>
            </a:extLst>
          </p:cNvPr>
          <p:cNvSpPr txBox="1"/>
          <p:nvPr/>
        </p:nvSpPr>
        <p:spPr>
          <a:xfrm>
            <a:off x="1834338" y="3681720"/>
            <a:ext cx="1638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Reference treatment plan generated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51835E3-F702-9C45-8EE0-237992B63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693" y="2791774"/>
            <a:ext cx="1177251" cy="8775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FF3BF8-5B66-094F-8E07-189FFCB539A8}"/>
              </a:ext>
            </a:extLst>
          </p:cNvPr>
          <p:cNvSpPr txBox="1"/>
          <p:nvPr/>
        </p:nvSpPr>
        <p:spPr>
          <a:xfrm>
            <a:off x="1161641" y="2832584"/>
            <a:ext cx="918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1-2 weeks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11B63015-C31A-D34B-AB0D-B800D631F17A}"/>
              </a:ext>
            </a:extLst>
          </p:cNvPr>
          <p:cNvSpPr/>
          <p:nvPr/>
        </p:nvSpPr>
        <p:spPr>
          <a:xfrm>
            <a:off x="8638299" y="1229727"/>
            <a:ext cx="2460932" cy="4768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00F31F-F2DD-6A44-AE45-08F4149FB53A}"/>
              </a:ext>
            </a:extLst>
          </p:cNvPr>
          <p:cNvSpPr/>
          <p:nvPr/>
        </p:nvSpPr>
        <p:spPr>
          <a:xfrm>
            <a:off x="5243954" y="1420884"/>
            <a:ext cx="2428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Beam on 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9A8ED78-EDB3-5B4E-9CAB-3C8840A41E1F}"/>
              </a:ext>
            </a:extLst>
          </p:cNvPr>
          <p:cNvCxnSpPr>
            <a:cxnSpLocks/>
          </p:cNvCxnSpPr>
          <p:nvPr/>
        </p:nvCxnSpPr>
        <p:spPr>
          <a:xfrm>
            <a:off x="7555230" y="1560617"/>
            <a:ext cx="667550" cy="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6" name="Picture 105">
            <a:extLst>
              <a:ext uri="{FF2B5EF4-FFF2-40B4-BE49-F238E27FC236}">
                <a16:creationId xmlns:a16="http://schemas.microsoft.com/office/drawing/2014/main" id="{9B90A740-ED04-0241-8C97-9B9B3CFC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812" y="4332149"/>
            <a:ext cx="914074" cy="831228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DB6BEB81-0D65-7A44-9CA8-2ACF83F16043}"/>
              </a:ext>
            </a:extLst>
          </p:cNvPr>
          <p:cNvSpPr txBox="1"/>
          <p:nvPr/>
        </p:nvSpPr>
        <p:spPr>
          <a:xfrm>
            <a:off x="6159944" y="4253274"/>
            <a:ext cx="17524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MR acquired</a:t>
            </a:r>
          </a:p>
          <a:p>
            <a:r>
              <a:rPr lang="en-US" sz="1400" dirty="0"/>
              <a:t>- New treatment plan generated, adjusted to anatomy of the day in “real time”</a:t>
            </a: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86BB1CB9-F324-F843-93AD-B0552D23364B}"/>
              </a:ext>
            </a:extLst>
          </p:cNvPr>
          <p:cNvSpPr/>
          <p:nvPr/>
        </p:nvSpPr>
        <p:spPr>
          <a:xfrm>
            <a:off x="9044432" y="4715233"/>
            <a:ext cx="2666803" cy="4759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35EDBF1A-647A-DF4C-80C7-634AC5851C1E}"/>
              </a:ext>
            </a:extLst>
          </p:cNvPr>
          <p:cNvSpPr/>
          <p:nvPr/>
        </p:nvSpPr>
        <p:spPr>
          <a:xfrm>
            <a:off x="3779094" y="2875713"/>
            <a:ext cx="540126" cy="691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50E10D0-C84C-DD4E-BA26-D62E84035BCC}"/>
              </a:ext>
            </a:extLst>
          </p:cNvPr>
          <p:cNvSpPr/>
          <p:nvPr/>
        </p:nvSpPr>
        <p:spPr>
          <a:xfrm>
            <a:off x="2715162" y="2885434"/>
            <a:ext cx="266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QA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PLAN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F8D312C-BC54-5E47-B8D2-BAAF253E29B6}"/>
              </a:ext>
            </a:extLst>
          </p:cNvPr>
          <p:cNvCxnSpPr>
            <a:cxnSpLocks/>
          </p:cNvCxnSpPr>
          <p:nvPr/>
        </p:nvCxnSpPr>
        <p:spPr>
          <a:xfrm flipV="1">
            <a:off x="4319220" y="2290013"/>
            <a:ext cx="492797" cy="582687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FF97BB4F-10EF-A742-843E-90D028B17A7A}"/>
              </a:ext>
            </a:extLst>
          </p:cNvPr>
          <p:cNvSpPr/>
          <p:nvPr/>
        </p:nvSpPr>
        <p:spPr>
          <a:xfrm>
            <a:off x="8638299" y="1829279"/>
            <a:ext cx="2469463" cy="443903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NO IMAGING DURING BEAM ON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CA59FA0-410A-A244-A58C-3C7A15412C66}"/>
              </a:ext>
            </a:extLst>
          </p:cNvPr>
          <p:cNvSpPr/>
          <p:nvPr/>
        </p:nvSpPr>
        <p:spPr>
          <a:xfrm>
            <a:off x="4857789" y="980073"/>
            <a:ext cx="6722991" cy="1591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D41D85A0-40FE-B247-ABD4-60675607C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59" y="1075311"/>
            <a:ext cx="542103" cy="428879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A43499A2-A490-2242-BD7F-ECA6C28A7D73}"/>
              </a:ext>
            </a:extLst>
          </p:cNvPr>
          <p:cNvSpPr txBox="1"/>
          <p:nvPr/>
        </p:nvSpPr>
        <p:spPr>
          <a:xfrm>
            <a:off x="6364154" y="1311962"/>
            <a:ext cx="140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Daily Pre-treatment CT 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B8D734F8-F238-BB49-8720-93D91A6C84F6}"/>
              </a:ext>
            </a:extLst>
          </p:cNvPr>
          <p:cNvSpPr/>
          <p:nvPr/>
        </p:nvSpPr>
        <p:spPr>
          <a:xfrm>
            <a:off x="8744299" y="5250252"/>
            <a:ext cx="3126170" cy="7753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34674A8-DCBC-8647-9050-5F74625DE07B}"/>
              </a:ext>
            </a:extLst>
          </p:cNvPr>
          <p:cNvSpPr txBox="1"/>
          <p:nvPr/>
        </p:nvSpPr>
        <p:spPr>
          <a:xfrm>
            <a:off x="4604248" y="3625425"/>
            <a:ext cx="3904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Avenir Roman" panose="02000503020000020003" pitchFamily="2" charset="0"/>
              </a:rPr>
              <a:t>MR Guided Radiation Therapy (new modality)</a:t>
            </a:r>
            <a:r>
              <a:rPr lang="en-US" sz="1600" u="sng" dirty="0">
                <a:latin typeface="Avenir Roman" panose="02000503020000020003" pitchFamily="2" charset="0"/>
              </a:rPr>
              <a:t>: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F484B68-6BC6-C144-B8DF-1D06464914AB}"/>
              </a:ext>
            </a:extLst>
          </p:cNvPr>
          <p:cNvSpPr/>
          <p:nvPr/>
        </p:nvSpPr>
        <p:spPr>
          <a:xfrm>
            <a:off x="4839230" y="3988953"/>
            <a:ext cx="7079763" cy="2598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B4FF568-53E2-DC4B-B47F-E541FD88FA0D}"/>
              </a:ext>
            </a:extLst>
          </p:cNvPr>
          <p:cNvSpPr txBox="1"/>
          <p:nvPr/>
        </p:nvSpPr>
        <p:spPr>
          <a:xfrm>
            <a:off x="4821721" y="1132500"/>
            <a:ext cx="330540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1)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6B839BD-09E3-EA4A-AAE1-A26EB7C7028E}"/>
              </a:ext>
            </a:extLst>
          </p:cNvPr>
          <p:cNvSpPr txBox="1"/>
          <p:nvPr/>
        </p:nvSpPr>
        <p:spPr>
          <a:xfrm>
            <a:off x="8280455" y="1027730"/>
            <a:ext cx="330540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2)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D987214-585A-734F-8EEF-4F2C985D0D71}"/>
              </a:ext>
            </a:extLst>
          </p:cNvPr>
          <p:cNvSpPr txBox="1"/>
          <p:nvPr/>
        </p:nvSpPr>
        <p:spPr>
          <a:xfrm>
            <a:off x="9044433" y="4688918"/>
            <a:ext cx="24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Continuous MR imaging during Beam On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C98D2973-6E8D-9443-BA63-A144E23DD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655" y="5335670"/>
            <a:ext cx="718835" cy="627742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5C87FDFD-AEA2-EB46-97F6-C8739C9BB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521" y="5335020"/>
            <a:ext cx="718835" cy="627742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007DF0F-2B18-0C46-8B8E-98664278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87" y="5337770"/>
            <a:ext cx="718835" cy="627742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F5064FD4-1E41-AA4E-8A5B-994C757FBD6F}"/>
              </a:ext>
            </a:extLst>
          </p:cNvPr>
          <p:cNvSpPr txBox="1"/>
          <p:nvPr/>
        </p:nvSpPr>
        <p:spPr>
          <a:xfrm>
            <a:off x="4825067" y="4236009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39039B6-B847-C04F-84E9-C8A0AA51D755}"/>
              </a:ext>
            </a:extLst>
          </p:cNvPr>
          <p:cNvSpPr txBox="1"/>
          <p:nvPr/>
        </p:nvSpPr>
        <p:spPr>
          <a:xfrm>
            <a:off x="8684037" y="4253274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2)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CBEBB60-F0D7-3C4F-A5CE-B63875057EC7}"/>
              </a:ext>
            </a:extLst>
          </p:cNvPr>
          <p:cNvSpPr txBox="1"/>
          <p:nvPr/>
        </p:nvSpPr>
        <p:spPr>
          <a:xfrm>
            <a:off x="195690" y="131036"/>
            <a:ext cx="757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Avenir Roman" panose="02000503020000020003" pitchFamily="2" charset="0"/>
              </a:rPr>
              <a:t>Figure 1: Differences Between CT and MR Based Radiation Therapy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AF86C1-8522-334E-858C-258837505992}"/>
              </a:ext>
            </a:extLst>
          </p:cNvPr>
          <p:cNvSpPr txBox="1"/>
          <p:nvPr/>
        </p:nvSpPr>
        <p:spPr>
          <a:xfrm>
            <a:off x="8309844" y="6102907"/>
            <a:ext cx="376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(Beam can be paused or adapted based on intra-treatment tumor or normal organ movement )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BF20B9F-60EB-3C48-AD6C-209EBC077D29}"/>
              </a:ext>
            </a:extLst>
          </p:cNvPr>
          <p:cNvSpPr/>
          <p:nvPr/>
        </p:nvSpPr>
        <p:spPr>
          <a:xfrm>
            <a:off x="8508458" y="1234021"/>
            <a:ext cx="27725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RT Beam 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 (approximately 5-40 min)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76EC35B-CCCF-A640-BC0A-7896BFE3DEB7}"/>
              </a:ext>
            </a:extLst>
          </p:cNvPr>
          <p:cNvCxnSpPr>
            <a:cxnSpLocks/>
          </p:cNvCxnSpPr>
          <p:nvPr/>
        </p:nvCxnSpPr>
        <p:spPr>
          <a:xfrm>
            <a:off x="7812719" y="4841607"/>
            <a:ext cx="808797" cy="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9A72631-9FC4-5346-90F8-E0AD4D83519A}"/>
              </a:ext>
            </a:extLst>
          </p:cNvPr>
          <p:cNvSpPr txBox="1"/>
          <p:nvPr/>
        </p:nvSpPr>
        <p:spPr>
          <a:xfrm>
            <a:off x="4731693" y="6147763"/>
            <a:ext cx="20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Adaptive process repeated for each treatment 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D3E0381-B833-714D-B808-14FFF0EC8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259" y="1227711"/>
            <a:ext cx="542103" cy="42887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0C26EFF-ADD3-9E4E-B4CE-834C36A5A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659" y="1380111"/>
            <a:ext cx="542103" cy="42887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0BE8714-6FBD-2149-AFC8-4B60B47D5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059" y="1532511"/>
            <a:ext cx="542103" cy="42887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ABBA6C2-320A-8943-BD93-4F3FFF7D171A}"/>
              </a:ext>
            </a:extLst>
          </p:cNvPr>
          <p:cNvSpPr/>
          <p:nvPr/>
        </p:nvSpPr>
        <p:spPr>
          <a:xfrm>
            <a:off x="3944240" y="2388371"/>
            <a:ext cx="8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CT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1385B1D-94B0-7441-8B21-E85F6CCFB55A}"/>
              </a:ext>
            </a:extLst>
          </p:cNvPr>
          <p:cNvCxnSpPr>
            <a:cxnSpLocks/>
          </p:cNvCxnSpPr>
          <p:nvPr/>
        </p:nvCxnSpPr>
        <p:spPr>
          <a:xfrm>
            <a:off x="4250057" y="3669282"/>
            <a:ext cx="495404" cy="512351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130F3D2C-3FA3-284D-A6CE-291D17D54880}"/>
              </a:ext>
            </a:extLst>
          </p:cNvPr>
          <p:cNvSpPr/>
          <p:nvPr/>
        </p:nvSpPr>
        <p:spPr>
          <a:xfrm>
            <a:off x="3850470" y="3825479"/>
            <a:ext cx="8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MR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8A6B79F-1717-BD42-94E8-435C01984821}"/>
              </a:ext>
            </a:extLst>
          </p:cNvPr>
          <p:cNvSpPr/>
          <p:nvPr/>
        </p:nvSpPr>
        <p:spPr>
          <a:xfrm>
            <a:off x="9044432" y="4090223"/>
            <a:ext cx="2460932" cy="5245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462F10-CACF-E249-9EF1-687E41641EB7}"/>
              </a:ext>
            </a:extLst>
          </p:cNvPr>
          <p:cNvSpPr/>
          <p:nvPr/>
        </p:nvSpPr>
        <p:spPr>
          <a:xfrm>
            <a:off x="8808275" y="4102781"/>
            <a:ext cx="27725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RT Beam 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 (approximately 5-40 min)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102805E-BBF7-8C4D-B34B-F2727DADA736}"/>
              </a:ext>
            </a:extLst>
          </p:cNvPr>
          <p:cNvSpPr/>
          <p:nvPr/>
        </p:nvSpPr>
        <p:spPr>
          <a:xfrm>
            <a:off x="5783840" y="2060618"/>
            <a:ext cx="2140990" cy="46059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595E080-9E82-044E-9A28-C9BC243D107D}"/>
              </a:ext>
            </a:extLst>
          </p:cNvPr>
          <p:cNvSpPr/>
          <p:nvPr/>
        </p:nvSpPr>
        <p:spPr>
          <a:xfrm>
            <a:off x="5715663" y="2054151"/>
            <a:ext cx="2304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Visual check of normal organ and tumor location (1-2 minutes)</a:t>
            </a:r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D5D8B60D-3B16-284D-9D5E-6BB7FA18B904}"/>
              </a:ext>
            </a:extLst>
          </p:cNvPr>
          <p:cNvSpPr/>
          <p:nvPr/>
        </p:nvSpPr>
        <p:spPr>
          <a:xfrm>
            <a:off x="9146655" y="4181633"/>
            <a:ext cx="230427" cy="36215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ightning Bolt 70">
            <a:extLst>
              <a:ext uri="{FF2B5EF4-FFF2-40B4-BE49-F238E27FC236}">
                <a16:creationId xmlns:a16="http://schemas.microsoft.com/office/drawing/2014/main" id="{E6F44B39-233C-9449-80D6-ACB54C6E8134}"/>
              </a:ext>
            </a:extLst>
          </p:cNvPr>
          <p:cNvSpPr/>
          <p:nvPr/>
        </p:nvSpPr>
        <p:spPr>
          <a:xfrm>
            <a:off x="8784150" y="1284811"/>
            <a:ext cx="230427" cy="36215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ghtning Bolt 71">
            <a:extLst>
              <a:ext uri="{FF2B5EF4-FFF2-40B4-BE49-F238E27FC236}">
                <a16:creationId xmlns:a16="http://schemas.microsoft.com/office/drawing/2014/main" id="{60D75F2F-C472-0C46-81C1-1A69E24CCD6D}"/>
              </a:ext>
            </a:extLst>
          </p:cNvPr>
          <p:cNvSpPr/>
          <p:nvPr/>
        </p:nvSpPr>
        <p:spPr>
          <a:xfrm rot="3654030">
            <a:off x="10782387" y="1276781"/>
            <a:ext cx="230427" cy="36215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ightning Bolt 72">
            <a:extLst>
              <a:ext uri="{FF2B5EF4-FFF2-40B4-BE49-F238E27FC236}">
                <a16:creationId xmlns:a16="http://schemas.microsoft.com/office/drawing/2014/main" id="{B541902B-86BF-D04F-B76C-D77C1B916384}"/>
              </a:ext>
            </a:extLst>
          </p:cNvPr>
          <p:cNvSpPr/>
          <p:nvPr/>
        </p:nvSpPr>
        <p:spPr>
          <a:xfrm rot="3396602">
            <a:off x="11080402" y="4176470"/>
            <a:ext cx="230427" cy="36215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7F0D08B-E6F9-F842-8B04-D144DC5E88A6}"/>
              </a:ext>
            </a:extLst>
          </p:cNvPr>
          <p:cNvSpPr/>
          <p:nvPr/>
        </p:nvSpPr>
        <p:spPr>
          <a:xfrm>
            <a:off x="5415137" y="5471504"/>
            <a:ext cx="3195857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Complete re-contour of normal organs and new plan created 20-40 minutes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79DF2226-DEA4-994D-8DDF-AEBE1329331A}"/>
              </a:ext>
            </a:extLst>
          </p:cNvPr>
          <p:cNvCxnSpPr>
            <a:cxnSpLocks/>
          </p:cNvCxnSpPr>
          <p:nvPr/>
        </p:nvCxnSpPr>
        <p:spPr>
          <a:xfrm rot="10800000">
            <a:off x="5155607" y="5335021"/>
            <a:ext cx="3528430" cy="742835"/>
          </a:xfrm>
          <a:prstGeom prst="bentConnector3">
            <a:avLst>
              <a:gd name="adj1" fmla="val 10014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4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146</Words>
  <Application>Microsoft Macintosh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Roman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William</dc:creator>
  <cp:lastModifiedBy>Hall, William</cp:lastModifiedBy>
  <cp:revision>14</cp:revision>
  <dcterms:created xsi:type="dcterms:W3CDTF">2018-12-18T03:43:46Z</dcterms:created>
  <dcterms:modified xsi:type="dcterms:W3CDTF">2019-06-25T20:23:10Z</dcterms:modified>
</cp:coreProperties>
</file>