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5" r:id="rId3"/>
    <p:sldId id="266" r:id="rId4"/>
    <p:sldId id="267" r:id="rId5"/>
    <p:sldId id="258" r:id="rId6"/>
    <p:sldId id="259" r:id="rId7"/>
  </p:sldIdLst>
  <p:sldSz cx="6858000" cy="9906000" type="A4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865E"/>
    <a:srgbClr val="72BFC6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1"/>
    <p:restoredTop sz="98153" autoAdjust="0"/>
  </p:normalViewPr>
  <p:slideViewPr>
    <p:cSldViewPr snapToGrid="0">
      <p:cViewPr varScale="1">
        <p:scale>
          <a:sx n="80" d="100"/>
          <a:sy n="80" d="100"/>
        </p:scale>
        <p:origin x="3216" y="1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DF2FAA-AD6C-DA41-8473-EAE0EF7D4354}" type="datetimeFigureOut">
              <a:rPr lang="en-US" smtClean="0"/>
              <a:t>6/15/18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F7FF24-2B32-AA44-B2AE-59C75AB3A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2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6E86B-078E-164C-B4BB-630F7CC91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8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E6AAE-B57D-F242-ABFC-502AC16D56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2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5A813-A942-0C41-A065-89185D8B8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0E50C-B832-F248-89BD-61F3D9D1A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3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4ACF-84C5-3041-B923-CE37A62923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79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C063E-C8AD-784B-9140-E79ADEFDC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F9CC4-AE15-C94F-99BE-37EC00BD2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3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8EB28-935D-5244-AAA7-9182ABCBB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8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B1906-F166-F848-A1C8-26E4BE965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91296-A815-EC40-86B7-7B638A53F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19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96058-AB81-1540-855F-6D18CB101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43B372-A8EF-6641-AA57-0AEB1607D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3"/>
          <p:cNvSpPr txBox="1">
            <a:spLocks noChangeArrowheads="1"/>
          </p:cNvSpPr>
          <p:nvPr/>
        </p:nvSpPr>
        <p:spPr bwMode="auto">
          <a:xfrm>
            <a:off x="0" y="2921512"/>
            <a:ext cx="4138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B. </a:t>
            </a:r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0" y="6458921"/>
            <a:ext cx="4138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C.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5600" y="2921512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866900" y="2921512"/>
            <a:ext cx="8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B</a:t>
            </a:r>
          </a:p>
        </p:txBody>
      </p:sp>
      <p:sp>
        <p:nvSpPr>
          <p:cNvPr id="41" name="Oval 40"/>
          <p:cNvSpPr/>
          <p:nvPr/>
        </p:nvSpPr>
        <p:spPr>
          <a:xfrm>
            <a:off x="571621" y="3704525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42" name="Oval 41"/>
          <p:cNvSpPr/>
          <p:nvPr/>
        </p:nvSpPr>
        <p:spPr>
          <a:xfrm>
            <a:off x="2082921" y="3704525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cxnSp>
        <p:nvCxnSpPr>
          <p:cNvPr id="43" name="Straight Arrow Connector 42"/>
          <p:cNvCxnSpPr>
            <a:stCxn id="41" idx="6"/>
            <a:endCxn id="42" idx="2"/>
          </p:cNvCxnSpPr>
          <p:nvPr/>
        </p:nvCxnSpPr>
        <p:spPr bwMode="auto">
          <a:xfrm>
            <a:off x="973698" y="3901375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4" name="Oval 43"/>
          <p:cNvSpPr/>
          <p:nvPr/>
        </p:nvSpPr>
        <p:spPr>
          <a:xfrm>
            <a:off x="2946521" y="3704525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C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81300" y="2921512"/>
            <a:ext cx="1773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additional genes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289550" y="3156402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Synthetic lethality between A and B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289550" y="3763258"/>
            <a:ext cx="1432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Synthetic rescue by C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289550" y="4293112"/>
            <a:ext cx="1432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Synthetic rescue by 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69900" y="5222659"/>
            <a:ext cx="6159500" cy="104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Ø"/>
            </a:pPr>
            <a:r>
              <a:rPr lang="en-US" sz="1400" dirty="0"/>
              <a:t>Multiple distinct synthetic rescue mechanisms</a:t>
            </a:r>
          </a:p>
          <a:p>
            <a:pPr marL="171450" indent="-171450">
              <a:lnSpc>
                <a:spcPct val="150000"/>
              </a:lnSpc>
              <a:buFont typeface="Wingdings" charset="2"/>
              <a:buChar char="Ø"/>
            </a:pPr>
            <a:r>
              <a:rPr lang="en-US" sz="1400" dirty="0"/>
              <a:t>Clinical synthetic lethality between A and B likely to be limited by drug resistance mechanisms driven by C, D, E</a:t>
            </a:r>
          </a:p>
        </p:txBody>
      </p:sp>
      <p:sp>
        <p:nvSpPr>
          <p:cNvPr id="76" name="Oval 75"/>
          <p:cNvSpPr/>
          <p:nvPr/>
        </p:nvSpPr>
        <p:spPr>
          <a:xfrm>
            <a:off x="571621" y="3162812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7" name="Oval 76"/>
          <p:cNvSpPr/>
          <p:nvPr/>
        </p:nvSpPr>
        <p:spPr>
          <a:xfrm>
            <a:off x="2082921" y="3162812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cxnSp>
        <p:nvCxnSpPr>
          <p:cNvPr id="78" name="Straight Arrow Connector 77"/>
          <p:cNvCxnSpPr/>
          <p:nvPr/>
        </p:nvCxnSpPr>
        <p:spPr bwMode="auto">
          <a:xfrm>
            <a:off x="961471" y="697589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9" name="Oval 88"/>
          <p:cNvSpPr/>
          <p:nvPr/>
        </p:nvSpPr>
        <p:spPr>
          <a:xfrm>
            <a:off x="571621" y="4220992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90" name="Oval 89"/>
          <p:cNvSpPr/>
          <p:nvPr/>
        </p:nvSpPr>
        <p:spPr>
          <a:xfrm>
            <a:off x="2082921" y="4220992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cxnSp>
        <p:nvCxnSpPr>
          <p:cNvPr id="91" name="Straight Arrow Connector 90"/>
          <p:cNvCxnSpPr>
            <a:stCxn id="89" idx="6"/>
            <a:endCxn id="90" idx="2"/>
          </p:cNvCxnSpPr>
          <p:nvPr/>
        </p:nvCxnSpPr>
        <p:spPr bwMode="auto">
          <a:xfrm>
            <a:off x="973698" y="4417842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2" name="Oval 91"/>
          <p:cNvSpPr/>
          <p:nvPr/>
        </p:nvSpPr>
        <p:spPr>
          <a:xfrm>
            <a:off x="2946521" y="4220992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</a:t>
            </a:r>
          </a:p>
        </p:txBody>
      </p:sp>
      <p:sp>
        <p:nvSpPr>
          <p:cNvPr id="98" name="Oval 97"/>
          <p:cNvSpPr/>
          <p:nvPr/>
        </p:nvSpPr>
        <p:spPr>
          <a:xfrm>
            <a:off x="571621" y="4737458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99" name="Oval 98"/>
          <p:cNvSpPr/>
          <p:nvPr/>
        </p:nvSpPr>
        <p:spPr>
          <a:xfrm>
            <a:off x="2082921" y="4737458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cxnSp>
        <p:nvCxnSpPr>
          <p:cNvPr id="100" name="Straight Arrow Connector 99"/>
          <p:cNvCxnSpPr>
            <a:stCxn id="98" idx="6"/>
            <a:endCxn id="99" idx="2"/>
          </p:cNvCxnSpPr>
          <p:nvPr/>
        </p:nvCxnSpPr>
        <p:spPr bwMode="auto">
          <a:xfrm>
            <a:off x="973698" y="4934308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1" name="Oval 100"/>
          <p:cNvSpPr/>
          <p:nvPr/>
        </p:nvSpPr>
        <p:spPr>
          <a:xfrm>
            <a:off x="2946521" y="4737458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289550" y="4763012"/>
            <a:ext cx="1432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Synthetic rescue by 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610100" y="2921512"/>
            <a:ext cx="740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Outcome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68300" y="6489700"/>
            <a:ext cx="8515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879600" y="6489700"/>
            <a:ext cx="8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G</a:t>
            </a:r>
          </a:p>
        </p:txBody>
      </p:sp>
      <p:sp>
        <p:nvSpPr>
          <p:cNvPr id="108" name="Oval 107"/>
          <p:cNvSpPr/>
          <p:nvPr/>
        </p:nvSpPr>
        <p:spPr>
          <a:xfrm>
            <a:off x="584321" y="7272713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109" name="Oval 108"/>
          <p:cNvSpPr/>
          <p:nvPr/>
        </p:nvSpPr>
        <p:spPr>
          <a:xfrm>
            <a:off x="2095621" y="7272713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cxnSp>
        <p:nvCxnSpPr>
          <p:cNvPr id="110" name="Straight Arrow Connector 109"/>
          <p:cNvCxnSpPr>
            <a:stCxn id="108" idx="6"/>
            <a:endCxn id="109" idx="2"/>
          </p:cNvCxnSpPr>
          <p:nvPr/>
        </p:nvCxnSpPr>
        <p:spPr bwMode="auto">
          <a:xfrm>
            <a:off x="986398" y="7469563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1" name="Oval 110"/>
          <p:cNvSpPr/>
          <p:nvPr/>
        </p:nvSpPr>
        <p:spPr>
          <a:xfrm>
            <a:off x="2959221" y="7272713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794000" y="6489700"/>
            <a:ext cx="17737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Defect in additional genes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327650" y="6724590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Synthetic lethality between F and G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5310149" y="7331446"/>
            <a:ext cx="1432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Synthetic rescue by H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69900" y="8812426"/>
            <a:ext cx="6159500" cy="1043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Ø"/>
            </a:pPr>
            <a:r>
              <a:rPr lang="en-US" sz="1400" dirty="0"/>
              <a:t>Few distinct synthetic rescue mechanisms</a:t>
            </a:r>
          </a:p>
          <a:p>
            <a:pPr marL="171450" indent="-171450">
              <a:lnSpc>
                <a:spcPct val="150000"/>
              </a:lnSpc>
              <a:buFont typeface="Wingdings" charset="2"/>
              <a:buChar char="Ø"/>
            </a:pPr>
            <a:r>
              <a:rPr lang="en-US" sz="1400" dirty="0"/>
              <a:t>Clinical synthetic lethality between F and G rarely abrogated, unless loss of H is a common event</a:t>
            </a:r>
          </a:p>
        </p:txBody>
      </p:sp>
      <p:sp>
        <p:nvSpPr>
          <p:cNvPr id="120" name="Oval 119"/>
          <p:cNvSpPr/>
          <p:nvPr/>
        </p:nvSpPr>
        <p:spPr>
          <a:xfrm>
            <a:off x="584321" y="6756246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121" name="Oval 120"/>
          <p:cNvSpPr/>
          <p:nvPr/>
        </p:nvSpPr>
        <p:spPr>
          <a:xfrm>
            <a:off x="2095621" y="6756246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cxnSp>
        <p:nvCxnSpPr>
          <p:cNvPr id="122" name="Straight Arrow Connector 121"/>
          <p:cNvCxnSpPr>
            <a:stCxn id="120" idx="6"/>
            <a:endCxn id="121" idx="2"/>
          </p:cNvCxnSpPr>
          <p:nvPr/>
        </p:nvCxnSpPr>
        <p:spPr bwMode="auto">
          <a:xfrm>
            <a:off x="986398" y="6953096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4" name="Oval 123"/>
          <p:cNvSpPr/>
          <p:nvPr/>
        </p:nvSpPr>
        <p:spPr>
          <a:xfrm>
            <a:off x="584321" y="7763934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125" name="Oval 124"/>
          <p:cNvSpPr/>
          <p:nvPr/>
        </p:nvSpPr>
        <p:spPr>
          <a:xfrm>
            <a:off x="2095621" y="7763934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cxnSp>
        <p:nvCxnSpPr>
          <p:cNvPr id="126" name="Straight Arrow Connector 125"/>
          <p:cNvCxnSpPr>
            <a:stCxn id="124" idx="6"/>
            <a:endCxn id="125" idx="2"/>
          </p:cNvCxnSpPr>
          <p:nvPr/>
        </p:nvCxnSpPr>
        <p:spPr bwMode="auto">
          <a:xfrm>
            <a:off x="986398" y="7960784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7" name="Oval 126"/>
          <p:cNvSpPr/>
          <p:nvPr/>
        </p:nvSpPr>
        <p:spPr>
          <a:xfrm>
            <a:off x="2959221" y="7789180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I</a:t>
            </a:r>
          </a:p>
        </p:txBody>
      </p:sp>
      <p:sp>
        <p:nvSpPr>
          <p:cNvPr id="130" name="Oval 129"/>
          <p:cNvSpPr/>
          <p:nvPr/>
        </p:nvSpPr>
        <p:spPr>
          <a:xfrm>
            <a:off x="584321" y="8280400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</a:t>
            </a:r>
          </a:p>
        </p:txBody>
      </p:sp>
      <p:sp>
        <p:nvSpPr>
          <p:cNvPr id="131" name="Oval 130"/>
          <p:cNvSpPr/>
          <p:nvPr/>
        </p:nvSpPr>
        <p:spPr>
          <a:xfrm>
            <a:off x="2095621" y="8280400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G</a:t>
            </a:r>
          </a:p>
        </p:txBody>
      </p:sp>
      <p:cxnSp>
        <p:nvCxnSpPr>
          <p:cNvPr id="132" name="Straight Arrow Connector 131"/>
          <p:cNvCxnSpPr>
            <a:stCxn id="130" idx="6"/>
            <a:endCxn id="131" idx="2"/>
          </p:cNvCxnSpPr>
          <p:nvPr/>
        </p:nvCxnSpPr>
        <p:spPr bwMode="auto">
          <a:xfrm>
            <a:off x="986398" y="8477250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3" name="Oval 132"/>
          <p:cNvSpPr/>
          <p:nvPr/>
        </p:nvSpPr>
        <p:spPr>
          <a:xfrm>
            <a:off x="2959221" y="8280400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J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4622800" y="6489700"/>
            <a:ext cx="740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Outcome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5327650" y="7740590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Synthetic lethality between F and G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5327650" y="8248590"/>
            <a:ext cx="139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Synthetic lethality between F and 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0" y="0"/>
            <a:ext cx="6591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1400" b="1" dirty="0"/>
              <a:t>Figure 1.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0" y="495300"/>
            <a:ext cx="4445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1400" b="1"/>
              <a:t>A.</a:t>
            </a:r>
            <a:endParaRPr lang="en-US" sz="1400" b="1" dirty="0"/>
          </a:p>
        </p:txBody>
      </p:sp>
      <p:sp>
        <p:nvSpPr>
          <p:cNvPr id="66" name="Oval 65"/>
          <p:cNvSpPr/>
          <p:nvPr/>
        </p:nvSpPr>
        <p:spPr>
          <a:xfrm>
            <a:off x="571621" y="1004859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67" name="Oval 66"/>
          <p:cNvSpPr/>
          <p:nvPr/>
        </p:nvSpPr>
        <p:spPr>
          <a:xfrm>
            <a:off x="2082921" y="1004859"/>
            <a:ext cx="402077" cy="393700"/>
          </a:xfrm>
          <a:prstGeom prst="ellipse">
            <a:avLst/>
          </a:prstGeom>
          <a:solidFill>
            <a:srgbClr val="72BFC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74" name="Oval 73"/>
          <p:cNvSpPr/>
          <p:nvPr/>
        </p:nvSpPr>
        <p:spPr>
          <a:xfrm>
            <a:off x="571621" y="500739"/>
            <a:ext cx="402077" cy="393700"/>
          </a:xfrm>
          <a:prstGeom prst="ellipse">
            <a:avLst/>
          </a:prstGeom>
          <a:solidFill>
            <a:srgbClr val="72BFC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75" name="Oval 74"/>
          <p:cNvSpPr/>
          <p:nvPr/>
        </p:nvSpPr>
        <p:spPr>
          <a:xfrm>
            <a:off x="2082921" y="500739"/>
            <a:ext cx="402077" cy="393700"/>
          </a:xfrm>
          <a:prstGeom prst="ellipse">
            <a:avLst/>
          </a:prstGeom>
          <a:solidFill>
            <a:srgbClr val="72BFC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84" name="Oval 83"/>
          <p:cNvSpPr/>
          <p:nvPr/>
        </p:nvSpPr>
        <p:spPr>
          <a:xfrm>
            <a:off x="571621" y="1508979"/>
            <a:ext cx="402077" cy="393700"/>
          </a:xfrm>
          <a:prstGeom prst="ellipse">
            <a:avLst/>
          </a:prstGeom>
          <a:solidFill>
            <a:srgbClr val="72BFC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85" name="Oval 84"/>
          <p:cNvSpPr/>
          <p:nvPr/>
        </p:nvSpPr>
        <p:spPr>
          <a:xfrm>
            <a:off x="2082921" y="1508979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86" name="Oval 85"/>
          <p:cNvSpPr/>
          <p:nvPr/>
        </p:nvSpPr>
        <p:spPr>
          <a:xfrm>
            <a:off x="571621" y="2013098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</a:t>
            </a:r>
          </a:p>
        </p:txBody>
      </p:sp>
      <p:sp>
        <p:nvSpPr>
          <p:cNvPr id="87" name="Oval 86"/>
          <p:cNvSpPr/>
          <p:nvPr/>
        </p:nvSpPr>
        <p:spPr>
          <a:xfrm>
            <a:off x="2082921" y="2013098"/>
            <a:ext cx="402077" cy="393700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</a:t>
            </a:r>
          </a:p>
        </p:txBody>
      </p:sp>
      <p:sp>
        <p:nvSpPr>
          <p:cNvPr id="143" name="TextBox 142"/>
          <p:cNvSpPr txBox="1"/>
          <p:nvPr/>
        </p:nvSpPr>
        <p:spPr>
          <a:xfrm flipH="1">
            <a:off x="3547967" y="510230"/>
            <a:ext cx="304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Cell survives </a:t>
            </a:r>
          </a:p>
        </p:txBody>
      </p:sp>
      <p:sp>
        <p:nvSpPr>
          <p:cNvPr id="144" name="TextBox 143"/>
          <p:cNvSpPr txBox="1"/>
          <p:nvPr/>
        </p:nvSpPr>
        <p:spPr>
          <a:xfrm flipH="1">
            <a:off x="3547967" y="1016820"/>
            <a:ext cx="304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Cell survives </a:t>
            </a:r>
          </a:p>
        </p:txBody>
      </p:sp>
      <p:sp>
        <p:nvSpPr>
          <p:cNvPr id="145" name="TextBox 144"/>
          <p:cNvSpPr txBox="1"/>
          <p:nvPr/>
        </p:nvSpPr>
        <p:spPr>
          <a:xfrm flipH="1">
            <a:off x="3547967" y="1538340"/>
            <a:ext cx="304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/>
              <a:t>Cell survives </a:t>
            </a:r>
          </a:p>
        </p:txBody>
      </p:sp>
      <p:sp>
        <p:nvSpPr>
          <p:cNvPr id="146" name="TextBox 145"/>
          <p:cNvSpPr txBox="1"/>
          <p:nvPr/>
        </p:nvSpPr>
        <p:spPr>
          <a:xfrm flipH="1">
            <a:off x="3547967" y="2059860"/>
            <a:ext cx="30433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Cell dies: synthetic lethality </a:t>
            </a:r>
          </a:p>
        </p:txBody>
      </p:sp>
      <p:cxnSp>
        <p:nvCxnSpPr>
          <p:cNvPr id="150" name="Straight Arrow Connector 149"/>
          <p:cNvCxnSpPr/>
          <p:nvPr/>
        </p:nvCxnSpPr>
        <p:spPr bwMode="auto">
          <a:xfrm>
            <a:off x="961470" y="1201708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1" name="Straight Arrow Connector 150"/>
          <p:cNvCxnSpPr/>
          <p:nvPr/>
        </p:nvCxnSpPr>
        <p:spPr bwMode="auto">
          <a:xfrm>
            <a:off x="961469" y="1705827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" name="Straight Arrow Connector 151"/>
          <p:cNvCxnSpPr/>
          <p:nvPr/>
        </p:nvCxnSpPr>
        <p:spPr bwMode="auto">
          <a:xfrm>
            <a:off x="961468" y="2209946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3" name="Straight Arrow Connector 152"/>
          <p:cNvCxnSpPr/>
          <p:nvPr/>
        </p:nvCxnSpPr>
        <p:spPr bwMode="auto">
          <a:xfrm>
            <a:off x="961468" y="3367975"/>
            <a:ext cx="110922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4" name="Oval 153"/>
          <p:cNvSpPr/>
          <p:nvPr/>
        </p:nvSpPr>
        <p:spPr>
          <a:xfrm>
            <a:off x="5162219" y="231381"/>
            <a:ext cx="205038" cy="218155"/>
          </a:xfrm>
          <a:prstGeom prst="ellipse">
            <a:avLst/>
          </a:prstGeom>
          <a:solidFill>
            <a:srgbClr val="72BFC6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</a:t>
            </a:r>
          </a:p>
        </p:txBody>
      </p:sp>
      <p:sp>
        <p:nvSpPr>
          <p:cNvPr id="155" name="Oval 154"/>
          <p:cNvSpPr/>
          <p:nvPr/>
        </p:nvSpPr>
        <p:spPr>
          <a:xfrm>
            <a:off x="5162219" y="479434"/>
            <a:ext cx="205038" cy="218155"/>
          </a:xfrm>
          <a:prstGeom prst="ellipse">
            <a:avLst/>
          </a:prstGeom>
          <a:solidFill>
            <a:srgbClr val="E1865E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/>
              <a:t>A</a:t>
            </a:r>
          </a:p>
        </p:txBody>
      </p:sp>
      <p:sp>
        <p:nvSpPr>
          <p:cNvPr id="156" name="TextBox 155"/>
          <p:cNvSpPr txBox="1"/>
          <p:nvPr/>
        </p:nvSpPr>
        <p:spPr>
          <a:xfrm flipH="1">
            <a:off x="5350557" y="199882"/>
            <a:ext cx="11756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Gene functional </a:t>
            </a:r>
          </a:p>
        </p:txBody>
      </p:sp>
      <p:sp>
        <p:nvSpPr>
          <p:cNvPr id="157" name="TextBox 156"/>
          <p:cNvSpPr txBox="1"/>
          <p:nvPr/>
        </p:nvSpPr>
        <p:spPr>
          <a:xfrm flipH="1">
            <a:off x="5350556" y="454474"/>
            <a:ext cx="1507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Gene dysfunctional </a:t>
            </a:r>
            <a:r>
              <a:rPr lang="en-US" sz="1000"/>
              <a:t>/inactivated</a:t>
            </a:r>
            <a:endParaRPr lang="en-US" sz="1000" dirty="0"/>
          </a:p>
        </p:txBody>
      </p:sp>
      <p:pic>
        <p:nvPicPr>
          <p:cNvPr id="167" name="Picture 166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919" y="1024504"/>
            <a:ext cx="342900" cy="342900"/>
          </a:xfrm>
          <a:prstGeom prst="rect">
            <a:avLst/>
          </a:prstGeom>
        </p:spPr>
      </p:pic>
      <p:pic>
        <p:nvPicPr>
          <p:cNvPr id="168" name="Picture 93" descr="images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2422" y="2079481"/>
            <a:ext cx="315893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9" name="Picture 168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919" y="1540971"/>
            <a:ext cx="342900" cy="342900"/>
          </a:xfrm>
          <a:prstGeom prst="rect">
            <a:avLst/>
          </a:prstGeom>
        </p:spPr>
      </p:pic>
      <p:pic>
        <p:nvPicPr>
          <p:cNvPr id="171" name="Picture 170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919" y="505366"/>
            <a:ext cx="342900" cy="342900"/>
          </a:xfrm>
          <a:prstGeom prst="rect">
            <a:avLst/>
          </a:prstGeom>
        </p:spPr>
      </p:pic>
      <p:pic>
        <p:nvPicPr>
          <p:cNvPr id="172" name="Picture 171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95" y="4269016"/>
            <a:ext cx="342900" cy="342900"/>
          </a:xfrm>
          <a:prstGeom prst="rect">
            <a:avLst/>
          </a:prstGeom>
        </p:spPr>
      </p:pic>
      <p:pic>
        <p:nvPicPr>
          <p:cNvPr id="173" name="Picture 172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95" y="4785483"/>
            <a:ext cx="342900" cy="342900"/>
          </a:xfrm>
          <a:prstGeom prst="rect">
            <a:avLst/>
          </a:prstGeom>
        </p:spPr>
      </p:pic>
      <p:pic>
        <p:nvPicPr>
          <p:cNvPr id="174" name="Picture 173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795" y="3749878"/>
            <a:ext cx="342900" cy="342900"/>
          </a:xfrm>
          <a:prstGeom prst="rect">
            <a:avLst/>
          </a:prstGeom>
        </p:spPr>
      </p:pic>
      <p:pic>
        <p:nvPicPr>
          <p:cNvPr id="175" name="Picture 93" descr="images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24795" y="3227603"/>
            <a:ext cx="315893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6" name="Picture 93" descr="images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9713" y="6828530"/>
            <a:ext cx="315893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7" name="Picture 93" descr="images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624" y="7812457"/>
            <a:ext cx="315893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8" name="Picture 93" descr="images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625" y="8329138"/>
            <a:ext cx="315893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9" name="Picture 178" descr="Smiley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120" y="7273755"/>
            <a:ext cx="342900" cy="342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1117601"/>
            <a:ext cx="2887065" cy="14097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4900" y="1117601"/>
            <a:ext cx="2887065" cy="1409700"/>
          </a:xfrm>
          <a:prstGeom prst="rect">
            <a:avLst/>
          </a:prstGeom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21994" y="820738"/>
            <a:ext cx="13310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wild type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39770" y="820738"/>
            <a:ext cx="12027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mutant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239770" y="959238"/>
            <a:ext cx="8130" cy="14791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020794" y="820738"/>
            <a:ext cx="13310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wild type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5338570" y="820738"/>
            <a:ext cx="12027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mutant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38570" y="959238"/>
            <a:ext cx="8130" cy="14918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" name="TextBox 4"/>
          <p:cNvSpPr txBox="1">
            <a:spLocks noChangeArrowheads="1"/>
          </p:cNvSpPr>
          <p:nvPr/>
        </p:nvSpPr>
        <p:spPr bwMode="auto">
          <a:xfrm rot="16200000">
            <a:off x="-362872" y="1553847"/>
            <a:ext cx="142500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000" dirty="0"/>
              <a:t>Cell survival upon targeting gene B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88900" y="427038"/>
            <a:ext cx="36420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D.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79413" y="2598738"/>
            <a:ext cx="320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/>
              <a:t>Fully penetrant effect</a:t>
            </a:r>
          </a:p>
          <a:p>
            <a:pPr algn="ctr"/>
            <a:r>
              <a:rPr lang="en-US" sz="1200" dirty="0"/>
              <a:t>Mutation in A always causes synthetic lethality with B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554413" y="2604869"/>
            <a:ext cx="32019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/>
              <a:t>Incomplete penetrance</a:t>
            </a:r>
          </a:p>
          <a:p>
            <a:pPr algn="ctr"/>
            <a:r>
              <a:rPr lang="en-US" sz="1200" dirty="0"/>
              <a:t>Mutation in A sometimes causes synthetic lethality with B</a:t>
            </a:r>
          </a:p>
        </p:txBody>
      </p:sp>
    </p:spTree>
    <p:extLst>
      <p:ext uri="{BB962C8B-B14F-4D97-AF65-F5344CB8AC3E}">
        <p14:creationId xmlns:p14="http://schemas.microsoft.com/office/powerpoint/2010/main" val="35469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1"/>
          <p:cNvSpPr txBox="1">
            <a:spLocks noChangeArrowheads="1"/>
          </p:cNvSpPr>
          <p:nvPr/>
        </p:nvSpPr>
        <p:spPr bwMode="auto">
          <a:xfrm>
            <a:off x="0" y="0"/>
            <a:ext cx="6591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1400" b="1" dirty="0"/>
              <a:t>Figure 2. 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0" y="630238"/>
            <a:ext cx="25626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A - Use of isogenic systems</a:t>
            </a:r>
          </a:p>
          <a:p>
            <a:endParaRPr lang="en-US" sz="1400" b="1" dirty="0"/>
          </a:p>
        </p:txBody>
      </p:sp>
      <p:sp>
        <p:nvSpPr>
          <p:cNvPr id="13317" name="TextBox 5"/>
          <p:cNvSpPr txBox="1">
            <a:spLocks noChangeArrowheads="1"/>
          </p:cNvSpPr>
          <p:nvPr/>
        </p:nvSpPr>
        <p:spPr bwMode="auto">
          <a:xfrm>
            <a:off x="82590" y="5456238"/>
            <a:ext cx="29580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B - Use of non-isogenic systems</a:t>
            </a:r>
          </a:p>
        </p:txBody>
      </p:sp>
      <p:grpSp>
        <p:nvGrpSpPr>
          <p:cNvPr id="10" name="Group 7168"/>
          <p:cNvGrpSpPr>
            <a:grpSpLocks/>
          </p:cNvGrpSpPr>
          <p:nvPr/>
        </p:nvGrpSpPr>
        <p:grpSpPr bwMode="auto">
          <a:xfrm>
            <a:off x="1338889" y="1397071"/>
            <a:ext cx="961460" cy="482921"/>
            <a:chOff x="3435" y="1916"/>
            <a:chExt cx="466" cy="388"/>
          </a:xfrm>
        </p:grpSpPr>
        <p:sp>
          <p:nvSpPr>
            <p:cNvPr id="11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154113" y="1049338"/>
            <a:ext cx="1413142" cy="276999"/>
          </a:xfrm>
          <a:prstGeom prst="rect">
            <a:avLst/>
          </a:prstGeom>
          <a:solidFill>
            <a:srgbClr val="72BFC5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Gene A wild type</a:t>
            </a:r>
          </a:p>
        </p:txBody>
      </p:sp>
      <p:sp>
        <p:nvSpPr>
          <p:cNvPr id="23" name="Freeform 7169"/>
          <p:cNvSpPr>
            <a:spLocks noChangeAspect="1"/>
          </p:cNvSpPr>
          <p:nvPr/>
        </p:nvSpPr>
        <p:spPr bwMode="auto">
          <a:xfrm>
            <a:off x="3040689" y="1397071"/>
            <a:ext cx="961460" cy="482921"/>
          </a:xfrm>
          <a:custGeom>
            <a:avLst/>
            <a:gdLst>
              <a:gd name="T0" fmla="*/ 329 w 1841"/>
              <a:gd name="T1" fmla="*/ 289 h 1533"/>
              <a:gd name="T2" fmla="*/ 28 w 1841"/>
              <a:gd name="T3" fmla="*/ 477 h 1533"/>
              <a:gd name="T4" fmla="*/ 160 w 1841"/>
              <a:gd name="T5" fmla="*/ 771 h 1533"/>
              <a:gd name="T6" fmla="*/ 179 w 1841"/>
              <a:gd name="T7" fmla="*/ 1128 h 1533"/>
              <a:gd name="T8" fmla="*/ 560 w 1841"/>
              <a:gd name="T9" fmla="*/ 1097 h 1533"/>
              <a:gd name="T10" fmla="*/ 873 w 1841"/>
              <a:gd name="T11" fmla="*/ 1510 h 1533"/>
              <a:gd name="T12" fmla="*/ 1224 w 1841"/>
              <a:gd name="T13" fmla="*/ 1235 h 1533"/>
              <a:gd name="T14" fmla="*/ 1644 w 1841"/>
              <a:gd name="T15" fmla="*/ 1191 h 1533"/>
              <a:gd name="T16" fmla="*/ 1575 w 1841"/>
              <a:gd name="T17" fmla="*/ 621 h 1533"/>
              <a:gd name="T18" fmla="*/ 1819 w 1841"/>
              <a:gd name="T19" fmla="*/ 295 h 1533"/>
              <a:gd name="T20" fmla="*/ 1443 w 1841"/>
              <a:gd name="T21" fmla="*/ 170 h 1533"/>
              <a:gd name="T22" fmla="*/ 1155 w 1841"/>
              <a:gd name="T23" fmla="*/ 7 h 1533"/>
              <a:gd name="T24" fmla="*/ 786 w 1841"/>
              <a:gd name="T25" fmla="*/ 214 h 1533"/>
              <a:gd name="T26" fmla="*/ 448 w 1841"/>
              <a:gd name="T27" fmla="*/ 26 h 1533"/>
              <a:gd name="T28" fmla="*/ 329 w 1841"/>
              <a:gd name="T29" fmla="*/ 289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41" h="1533">
                <a:moveTo>
                  <a:pt x="329" y="289"/>
                </a:moveTo>
                <a:cubicBezTo>
                  <a:pt x="259" y="364"/>
                  <a:pt x="56" y="397"/>
                  <a:pt x="28" y="477"/>
                </a:cubicBezTo>
                <a:cubicBezTo>
                  <a:pt x="0" y="557"/>
                  <a:pt x="135" y="663"/>
                  <a:pt x="160" y="771"/>
                </a:cubicBezTo>
                <a:cubicBezTo>
                  <a:pt x="185" y="879"/>
                  <a:pt x="112" y="1074"/>
                  <a:pt x="179" y="1128"/>
                </a:cubicBezTo>
                <a:cubicBezTo>
                  <a:pt x="246" y="1182"/>
                  <a:pt x="444" y="1033"/>
                  <a:pt x="560" y="1097"/>
                </a:cubicBezTo>
                <a:cubicBezTo>
                  <a:pt x="676" y="1161"/>
                  <a:pt x="762" y="1487"/>
                  <a:pt x="873" y="1510"/>
                </a:cubicBezTo>
                <a:cubicBezTo>
                  <a:pt x="984" y="1533"/>
                  <a:pt x="1096" y="1288"/>
                  <a:pt x="1224" y="1235"/>
                </a:cubicBezTo>
                <a:cubicBezTo>
                  <a:pt x="1352" y="1182"/>
                  <a:pt x="1586" y="1293"/>
                  <a:pt x="1644" y="1191"/>
                </a:cubicBezTo>
                <a:cubicBezTo>
                  <a:pt x="1702" y="1089"/>
                  <a:pt x="1546" y="770"/>
                  <a:pt x="1575" y="621"/>
                </a:cubicBezTo>
                <a:cubicBezTo>
                  <a:pt x="1604" y="472"/>
                  <a:pt x="1841" y="370"/>
                  <a:pt x="1819" y="295"/>
                </a:cubicBezTo>
                <a:cubicBezTo>
                  <a:pt x="1797" y="220"/>
                  <a:pt x="1554" y="218"/>
                  <a:pt x="1443" y="170"/>
                </a:cubicBezTo>
                <a:cubicBezTo>
                  <a:pt x="1332" y="122"/>
                  <a:pt x="1264" y="0"/>
                  <a:pt x="1155" y="7"/>
                </a:cubicBezTo>
                <a:cubicBezTo>
                  <a:pt x="1046" y="14"/>
                  <a:pt x="904" y="211"/>
                  <a:pt x="786" y="214"/>
                </a:cubicBezTo>
                <a:cubicBezTo>
                  <a:pt x="668" y="217"/>
                  <a:pt x="526" y="15"/>
                  <a:pt x="448" y="26"/>
                </a:cubicBezTo>
                <a:cubicBezTo>
                  <a:pt x="370" y="37"/>
                  <a:pt x="397" y="219"/>
                  <a:pt x="329" y="289"/>
                </a:cubicBezTo>
                <a:close/>
              </a:path>
            </a:pathLst>
          </a:cu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Freeform 7170"/>
          <p:cNvSpPr>
            <a:spLocks noChangeAspect="1"/>
          </p:cNvSpPr>
          <p:nvPr/>
        </p:nvSpPr>
        <p:spPr bwMode="auto">
          <a:xfrm>
            <a:off x="3150040" y="1448101"/>
            <a:ext cx="724190" cy="363435"/>
          </a:xfrm>
          <a:custGeom>
            <a:avLst/>
            <a:gdLst>
              <a:gd name="T0" fmla="*/ 329 w 1841"/>
              <a:gd name="T1" fmla="*/ 289 h 1533"/>
              <a:gd name="T2" fmla="*/ 28 w 1841"/>
              <a:gd name="T3" fmla="*/ 477 h 1533"/>
              <a:gd name="T4" fmla="*/ 160 w 1841"/>
              <a:gd name="T5" fmla="*/ 771 h 1533"/>
              <a:gd name="T6" fmla="*/ 179 w 1841"/>
              <a:gd name="T7" fmla="*/ 1128 h 1533"/>
              <a:gd name="T8" fmla="*/ 560 w 1841"/>
              <a:gd name="T9" fmla="*/ 1097 h 1533"/>
              <a:gd name="T10" fmla="*/ 873 w 1841"/>
              <a:gd name="T11" fmla="*/ 1510 h 1533"/>
              <a:gd name="T12" fmla="*/ 1224 w 1841"/>
              <a:gd name="T13" fmla="*/ 1235 h 1533"/>
              <a:gd name="T14" fmla="*/ 1644 w 1841"/>
              <a:gd name="T15" fmla="*/ 1191 h 1533"/>
              <a:gd name="T16" fmla="*/ 1575 w 1841"/>
              <a:gd name="T17" fmla="*/ 621 h 1533"/>
              <a:gd name="T18" fmla="*/ 1819 w 1841"/>
              <a:gd name="T19" fmla="*/ 295 h 1533"/>
              <a:gd name="T20" fmla="*/ 1443 w 1841"/>
              <a:gd name="T21" fmla="*/ 170 h 1533"/>
              <a:gd name="T22" fmla="*/ 1155 w 1841"/>
              <a:gd name="T23" fmla="*/ 7 h 1533"/>
              <a:gd name="T24" fmla="*/ 786 w 1841"/>
              <a:gd name="T25" fmla="*/ 214 h 1533"/>
              <a:gd name="T26" fmla="*/ 448 w 1841"/>
              <a:gd name="T27" fmla="*/ 26 h 1533"/>
              <a:gd name="T28" fmla="*/ 329 w 1841"/>
              <a:gd name="T29" fmla="*/ 289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41" h="1533">
                <a:moveTo>
                  <a:pt x="329" y="289"/>
                </a:moveTo>
                <a:cubicBezTo>
                  <a:pt x="259" y="364"/>
                  <a:pt x="56" y="397"/>
                  <a:pt x="28" y="477"/>
                </a:cubicBezTo>
                <a:cubicBezTo>
                  <a:pt x="0" y="557"/>
                  <a:pt x="135" y="663"/>
                  <a:pt x="160" y="771"/>
                </a:cubicBezTo>
                <a:cubicBezTo>
                  <a:pt x="185" y="879"/>
                  <a:pt x="112" y="1074"/>
                  <a:pt x="179" y="1128"/>
                </a:cubicBezTo>
                <a:cubicBezTo>
                  <a:pt x="246" y="1182"/>
                  <a:pt x="444" y="1033"/>
                  <a:pt x="560" y="1097"/>
                </a:cubicBezTo>
                <a:cubicBezTo>
                  <a:pt x="676" y="1161"/>
                  <a:pt x="762" y="1487"/>
                  <a:pt x="873" y="1510"/>
                </a:cubicBezTo>
                <a:cubicBezTo>
                  <a:pt x="984" y="1533"/>
                  <a:pt x="1096" y="1288"/>
                  <a:pt x="1224" y="1235"/>
                </a:cubicBezTo>
                <a:cubicBezTo>
                  <a:pt x="1352" y="1182"/>
                  <a:pt x="1586" y="1293"/>
                  <a:pt x="1644" y="1191"/>
                </a:cubicBezTo>
                <a:cubicBezTo>
                  <a:pt x="1702" y="1089"/>
                  <a:pt x="1546" y="770"/>
                  <a:pt x="1575" y="621"/>
                </a:cubicBezTo>
                <a:cubicBezTo>
                  <a:pt x="1604" y="472"/>
                  <a:pt x="1841" y="370"/>
                  <a:pt x="1819" y="295"/>
                </a:cubicBezTo>
                <a:cubicBezTo>
                  <a:pt x="1797" y="220"/>
                  <a:pt x="1554" y="218"/>
                  <a:pt x="1443" y="170"/>
                </a:cubicBezTo>
                <a:cubicBezTo>
                  <a:pt x="1332" y="122"/>
                  <a:pt x="1264" y="0"/>
                  <a:pt x="1155" y="7"/>
                </a:cubicBezTo>
                <a:cubicBezTo>
                  <a:pt x="1046" y="14"/>
                  <a:pt x="904" y="211"/>
                  <a:pt x="786" y="214"/>
                </a:cubicBezTo>
                <a:cubicBezTo>
                  <a:pt x="668" y="217"/>
                  <a:pt x="526" y="15"/>
                  <a:pt x="448" y="26"/>
                </a:cubicBezTo>
                <a:cubicBezTo>
                  <a:pt x="370" y="37"/>
                  <a:pt x="397" y="219"/>
                  <a:pt x="329" y="289"/>
                </a:cubicBezTo>
                <a:close/>
              </a:path>
            </a:pathLst>
          </a:custGeom>
          <a:gradFill rotWithShape="1">
            <a:gsLst>
              <a:gs pos="0">
                <a:srgbClr val="F6F000">
                  <a:alpha val="52000"/>
                </a:srgbClr>
              </a:gs>
              <a:gs pos="100000">
                <a:srgbClr val="F6F000">
                  <a:gamma/>
                  <a:shade val="46275"/>
                  <a:invGamma/>
                  <a:alpha val="0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7171"/>
          <p:cNvSpPr>
            <a:spLocks noChangeAspect="1"/>
          </p:cNvSpPr>
          <p:nvPr/>
        </p:nvSpPr>
        <p:spPr bwMode="auto">
          <a:xfrm>
            <a:off x="3222252" y="1475483"/>
            <a:ext cx="618966" cy="311160"/>
          </a:xfrm>
          <a:custGeom>
            <a:avLst/>
            <a:gdLst>
              <a:gd name="T0" fmla="*/ 329 w 1841"/>
              <a:gd name="T1" fmla="*/ 289 h 1533"/>
              <a:gd name="T2" fmla="*/ 28 w 1841"/>
              <a:gd name="T3" fmla="*/ 477 h 1533"/>
              <a:gd name="T4" fmla="*/ 160 w 1841"/>
              <a:gd name="T5" fmla="*/ 771 h 1533"/>
              <a:gd name="T6" fmla="*/ 179 w 1841"/>
              <a:gd name="T7" fmla="*/ 1128 h 1533"/>
              <a:gd name="T8" fmla="*/ 560 w 1841"/>
              <a:gd name="T9" fmla="*/ 1097 h 1533"/>
              <a:gd name="T10" fmla="*/ 873 w 1841"/>
              <a:gd name="T11" fmla="*/ 1510 h 1533"/>
              <a:gd name="T12" fmla="*/ 1224 w 1841"/>
              <a:gd name="T13" fmla="*/ 1235 h 1533"/>
              <a:gd name="T14" fmla="*/ 1644 w 1841"/>
              <a:gd name="T15" fmla="*/ 1191 h 1533"/>
              <a:gd name="T16" fmla="*/ 1575 w 1841"/>
              <a:gd name="T17" fmla="*/ 621 h 1533"/>
              <a:gd name="T18" fmla="*/ 1819 w 1841"/>
              <a:gd name="T19" fmla="*/ 295 h 1533"/>
              <a:gd name="T20" fmla="*/ 1443 w 1841"/>
              <a:gd name="T21" fmla="*/ 170 h 1533"/>
              <a:gd name="T22" fmla="*/ 1155 w 1841"/>
              <a:gd name="T23" fmla="*/ 7 h 1533"/>
              <a:gd name="T24" fmla="*/ 786 w 1841"/>
              <a:gd name="T25" fmla="*/ 214 h 1533"/>
              <a:gd name="T26" fmla="*/ 448 w 1841"/>
              <a:gd name="T27" fmla="*/ 26 h 1533"/>
              <a:gd name="T28" fmla="*/ 329 w 1841"/>
              <a:gd name="T29" fmla="*/ 289 h 15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41" h="1533">
                <a:moveTo>
                  <a:pt x="329" y="289"/>
                </a:moveTo>
                <a:cubicBezTo>
                  <a:pt x="259" y="364"/>
                  <a:pt x="56" y="397"/>
                  <a:pt x="28" y="477"/>
                </a:cubicBezTo>
                <a:cubicBezTo>
                  <a:pt x="0" y="557"/>
                  <a:pt x="135" y="663"/>
                  <a:pt x="160" y="771"/>
                </a:cubicBezTo>
                <a:cubicBezTo>
                  <a:pt x="185" y="879"/>
                  <a:pt x="112" y="1074"/>
                  <a:pt x="179" y="1128"/>
                </a:cubicBezTo>
                <a:cubicBezTo>
                  <a:pt x="246" y="1182"/>
                  <a:pt x="444" y="1033"/>
                  <a:pt x="560" y="1097"/>
                </a:cubicBezTo>
                <a:cubicBezTo>
                  <a:pt x="676" y="1161"/>
                  <a:pt x="762" y="1487"/>
                  <a:pt x="873" y="1510"/>
                </a:cubicBezTo>
                <a:cubicBezTo>
                  <a:pt x="984" y="1533"/>
                  <a:pt x="1096" y="1288"/>
                  <a:pt x="1224" y="1235"/>
                </a:cubicBezTo>
                <a:cubicBezTo>
                  <a:pt x="1352" y="1182"/>
                  <a:pt x="1586" y="1293"/>
                  <a:pt x="1644" y="1191"/>
                </a:cubicBezTo>
                <a:cubicBezTo>
                  <a:pt x="1702" y="1089"/>
                  <a:pt x="1546" y="770"/>
                  <a:pt x="1575" y="621"/>
                </a:cubicBezTo>
                <a:cubicBezTo>
                  <a:pt x="1604" y="472"/>
                  <a:pt x="1841" y="370"/>
                  <a:pt x="1819" y="295"/>
                </a:cubicBezTo>
                <a:cubicBezTo>
                  <a:pt x="1797" y="220"/>
                  <a:pt x="1554" y="218"/>
                  <a:pt x="1443" y="170"/>
                </a:cubicBezTo>
                <a:cubicBezTo>
                  <a:pt x="1332" y="122"/>
                  <a:pt x="1264" y="0"/>
                  <a:pt x="1155" y="7"/>
                </a:cubicBezTo>
                <a:cubicBezTo>
                  <a:pt x="1046" y="14"/>
                  <a:pt x="904" y="211"/>
                  <a:pt x="786" y="214"/>
                </a:cubicBezTo>
                <a:cubicBezTo>
                  <a:pt x="668" y="217"/>
                  <a:pt x="526" y="15"/>
                  <a:pt x="448" y="26"/>
                </a:cubicBezTo>
                <a:cubicBezTo>
                  <a:pt x="370" y="37"/>
                  <a:pt x="397" y="219"/>
                  <a:pt x="329" y="289"/>
                </a:cubicBezTo>
                <a:close/>
              </a:path>
            </a:pathLst>
          </a:custGeom>
          <a:gradFill rotWithShape="1">
            <a:gsLst>
              <a:gs pos="0">
                <a:srgbClr val="E4DF00">
                  <a:alpha val="52000"/>
                </a:srgbClr>
              </a:gs>
              <a:gs pos="100000">
                <a:srgbClr val="E4DF00">
                  <a:gamma/>
                  <a:shade val="46275"/>
                  <a:invGamma/>
                  <a:alpha val="0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Oval 7172"/>
          <p:cNvSpPr>
            <a:spLocks noChangeAspect="1" noChangeArrowheads="1"/>
          </p:cNvSpPr>
          <p:nvPr/>
        </p:nvSpPr>
        <p:spPr bwMode="auto">
          <a:xfrm>
            <a:off x="3343982" y="1551407"/>
            <a:ext cx="383759" cy="149357"/>
          </a:xfrm>
          <a:prstGeom prst="ellipse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2855913" y="1049338"/>
            <a:ext cx="1267670" cy="276999"/>
          </a:xfrm>
          <a:prstGeom prst="rect">
            <a:avLst/>
          </a:prstGeom>
          <a:solidFill>
            <a:srgbClr val="E1865E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Gene A mutant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1803400" y="1981200"/>
            <a:ext cx="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277813" y="2560639"/>
            <a:ext cx="52974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dirty="0"/>
              <a:t>Perturbation screens to identify modulations that impair mutant cells vs. wild type cells </a:t>
            </a: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302908" y="3081338"/>
            <a:ext cx="2046592" cy="10464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/>
              <a:t>Perturbation screens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Small molecule inhibitors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Transposon mutagenesis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ENU mutagenesis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RNA interference</a:t>
            </a:r>
          </a:p>
          <a:p>
            <a:pPr marL="171450" indent="-171450">
              <a:buFont typeface="Arial"/>
              <a:buChar char="•"/>
            </a:pPr>
            <a:r>
              <a:rPr lang="en-US" sz="1000" dirty="0"/>
              <a:t>CRISPR</a:t>
            </a:r>
          </a:p>
        </p:txBody>
      </p:sp>
      <p:sp>
        <p:nvSpPr>
          <p:cNvPr id="196" name="TextBox 4"/>
          <p:cNvSpPr txBox="1">
            <a:spLocks noChangeArrowheads="1"/>
          </p:cNvSpPr>
          <p:nvPr/>
        </p:nvSpPr>
        <p:spPr bwMode="auto">
          <a:xfrm>
            <a:off x="233403" y="6891338"/>
            <a:ext cx="66563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/>
              <a:t>Cell line 1     2      3     4      5      6     7     8     9    10             11    12   13    14   15   16   17   18   19   20</a:t>
            </a:r>
            <a:r>
              <a:rPr lang="en-US" sz="1200" dirty="0"/>
              <a:t>	</a:t>
            </a:r>
          </a:p>
        </p:txBody>
      </p:sp>
      <p:cxnSp>
        <p:nvCxnSpPr>
          <p:cNvPr id="197" name="Straight Arrow Connector 196"/>
          <p:cNvCxnSpPr/>
          <p:nvPr/>
        </p:nvCxnSpPr>
        <p:spPr bwMode="auto">
          <a:xfrm>
            <a:off x="2381290" y="7734300"/>
            <a:ext cx="5461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9" name="Straight Arrow Connector 198"/>
          <p:cNvCxnSpPr/>
          <p:nvPr/>
        </p:nvCxnSpPr>
        <p:spPr bwMode="auto">
          <a:xfrm flipH="1">
            <a:off x="3816390" y="7683500"/>
            <a:ext cx="48891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00" name="Group 199"/>
          <p:cNvGrpSpPr/>
          <p:nvPr/>
        </p:nvGrpSpPr>
        <p:grpSpPr>
          <a:xfrm>
            <a:off x="3656679" y="6591371"/>
            <a:ext cx="235911" cy="342829"/>
            <a:chOff x="3078789" y="5981771"/>
            <a:chExt cx="961460" cy="482921"/>
          </a:xfrm>
        </p:grpSpPr>
        <p:sp>
          <p:nvSpPr>
            <p:cNvPr id="202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3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6" name="Group 205"/>
          <p:cNvGrpSpPr/>
          <p:nvPr/>
        </p:nvGrpSpPr>
        <p:grpSpPr>
          <a:xfrm>
            <a:off x="3910679" y="6591371"/>
            <a:ext cx="235911" cy="342829"/>
            <a:chOff x="3078789" y="5981771"/>
            <a:chExt cx="961460" cy="482921"/>
          </a:xfrm>
        </p:grpSpPr>
        <p:sp>
          <p:nvSpPr>
            <p:cNvPr id="207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8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1" name="Group 210"/>
          <p:cNvGrpSpPr/>
          <p:nvPr/>
        </p:nvGrpSpPr>
        <p:grpSpPr>
          <a:xfrm>
            <a:off x="4164679" y="6591371"/>
            <a:ext cx="235911" cy="342829"/>
            <a:chOff x="3078789" y="5981771"/>
            <a:chExt cx="961460" cy="482921"/>
          </a:xfrm>
        </p:grpSpPr>
        <p:sp>
          <p:nvSpPr>
            <p:cNvPr id="212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3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4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4418679" y="6591371"/>
            <a:ext cx="235911" cy="342829"/>
            <a:chOff x="3078789" y="5981771"/>
            <a:chExt cx="961460" cy="482921"/>
          </a:xfrm>
        </p:grpSpPr>
        <p:sp>
          <p:nvSpPr>
            <p:cNvPr id="217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8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4672679" y="6591371"/>
            <a:ext cx="235911" cy="342829"/>
            <a:chOff x="3078789" y="5981771"/>
            <a:chExt cx="961460" cy="482921"/>
          </a:xfrm>
        </p:grpSpPr>
        <p:sp>
          <p:nvSpPr>
            <p:cNvPr id="222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3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4926679" y="6591371"/>
            <a:ext cx="235911" cy="342829"/>
            <a:chOff x="3078789" y="5981771"/>
            <a:chExt cx="961460" cy="482921"/>
          </a:xfrm>
        </p:grpSpPr>
        <p:sp>
          <p:nvSpPr>
            <p:cNvPr id="227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28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5180679" y="6591371"/>
            <a:ext cx="235911" cy="342829"/>
            <a:chOff x="3078789" y="5981771"/>
            <a:chExt cx="961460" cy="482921"/>
          </a:xfrm>
        </p:grpSpPr>
        <p:sp>
          <p:nvSpPr>
            <p:cNvPr id="232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3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5434679" y="6591371"/>
            <a:ext cx="235911" cy="342829"/>
            <a:chOff x="3078789" y="5981771"/>
            <a:chExt cx="961460" cy="482921"/>
          </a:xfrm>
        </p:grpSpPr>
        <p:sp>
          <p:nvSpPr>
            <p:cNvPr id="237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8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9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0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" name="Group 240"/>
          <p:cNvGrpSpPr/>
          <p:nvPr/>
        </p:nvGrpSpPr>
        <p:grpSpPr>
          <a:xfrm>
            <a:off x="5688679" y="6591371"/>
            <a:ext cx="235911" cy="342829"/>
            <a:chOff x="3078789" y="5981771"/>
            <a:chExt cx="961460" cy="482921"/>
          </a:xfrm>
        </p:grpSpPr>
        <p:sp>
          <p:nvSpPr>
            <p:cNvPr id="242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3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5942679" y="6591371"/>
            <a:ext cx="235911" cy="342829"/>
            <a:chOff x="3078789" y="5981771"/>
            <a:chExt cx="961460" cy="482921"/>
          </a:xfrm>
        </p:grpSpPr>
        <p:sp>
          <p:nvSpPr>
            <p:cNvPr id="247" name="Freeform 7169"/>
            <p:cNvSpPr>
              <a:spLocks noChangeAspect="1"/>
            </p:cNvSpPr>
            <p:nvPr/>
          </p:nvSpPr>
          <p:spPr bwMode="auto">
            <a:xfrm>
              <a:off x="3078789" y="5981771"/>
              <a:ext cx="961460" cy="482921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8" name="Freeform 7170"/>
            <p:cNvSpPr>
              <a:spLocks noChangeAspect="1"/>
            </p:cNvSpPr>
            <p:nvPr/>
          </p:nvSpPr>
          <p:spPr bwMode="auto">
            <a:xfrm>
              <a:off x="3188140" y="6032801"/>
              <a:ext cx="724190" cy="363435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9" name="Freeform 7171"/>
            <p:cNvSpPr>
              <a:spLocks noChangeAspect="1"/>
            </p:cNvSpPr>
            <p:nvPr/>
          </p:nvSpPr>
          <p:spPr bwMode="auto">
            <a:xfrm>
              <a:off x="3260352" y="6060183"/>
              <a:ext cx="618966" cy="31116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0" name="Oval 7172"/>
            <p:cNvSpPr>
              <a:spLocks noChangeAspect="1" noChangeArrowheads="1"/>
            </p:cNvSpPr>
            <p:nvPr/>
          </p:nvSpPr>
          <p:spPr bwMode="auto">
            <a:xfrm>
              <a:off x="3382082" y="6136107"/>
              <a:ext cx="383759" cy="149357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1" name="Group 7168"/>
          <p:cNvGrpSpPr>
            <a:grpSpLocks/>
          </p:cNvGrpSpPr>
          <p:nvPr/>
        </p:nvGrpSpPr>
        <p:grpSpPr bwMode="auto">
          <a:xfrm>
            <a:off x="739335" y="6591371"/>
            <a:ext cx="223211" cy="292029"/>
            <a:chOff x="3435" y="1916"/>
            <a:chExt cx="466" cy="388"/>
          </a:xfrm>
        </p:grpSpPr>
        <p:sp>
          <p:nvSpPr>
            <p:cNvPr id="252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3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4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" name="Group 7168"/>
          <p:cNvGrpSpPr>
            <a:grpSpLocks/>
          </p:cNvGrpSpPr>
          <p:nvPr/>
        </p:nvGrpSpPr>
        <p:grpSpPr bwMode="auto">
          <a:xfrm>
            <a:off x="1006035" y="6591371"/>
            <a:ext cx="223211" cy="292029"/>
            <a:chOff x="3435" y="1916"/>
            <a:chExt cx="466" cy="388"/>
          </a:xfrm>
        </p:grpSpPr>
        <p:sp>
          <p:nvSpPr>
            <p:cNvPr id="257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8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9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1" name="Group 7168"/>
          <p:cNvGrpSpPr>
            <a:grpSpLocks/>
          </p:cNvGrpSpPr>
          <p:nvPr/>
        </p:nvGrpSpPr>
        <p:grpSpPr bwMode="auto">
          <a:xfrm>
            <a:off x="1272735" y="6591371"/>
            <a:ext cx="223211" cy="292029"/>
            <a:chOff x="3435" y="1916"/>
            <a:chExt cx="466" cy="388"/>
          </a:xfrm>
        </p:grpSpPr>
        <p:sp>
          <p:nvSpPr>
            <p:cNvPr id="262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3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" name="Group 7168"/>
          <p:cNvGrpSpPr>
            <a:grpSpLocks/>
          </p:cNvGrpSpPr>
          <p:nvPr/>
        </p:nvGrpSpPr>
        <p:grpSpPr bwMode="auto">
          <a:xfrm>
            <a:off x="1526735" y="6591371"/>
            <a:ext cx="223211" cy="292029"/>
            <a:chOff x="3435" y="1916"/>
            <a:chExt cx="466" cy="388"/>
          </a:xfrm>
        </p:grpSpPr>
        <p:sp>
          <p:nvSpPr>
            <p:cNvPr id="267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8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9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1" name="Group 7168"/>
          <p:cNvGrpSpPr>
            <a:grpSpLocks/>
          </p:cNvGrpSpPr>
          <p:nvPr/>
        </p:nvGrpSpPr>
        <p:grpSpPr bwMode="auto">
          <a:xfrm>
            <a:off x="1793435" y="6591371"/>
            <a:ext cx="223211" cy="292029"/>
            <a:chOff x="3435" y="1916"/>
            <a:chExt cx="466" cy="388"/>
          </a:xfrm>
        </p:grpSpPr>
        <p:sp>
          <p:nvSpPr>
            <p:cNvPr id="272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3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4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5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" name="Group 7168"/>
          <p:cNvGrpSpPr>
            <a:grpSpLocks/>
          </p:cNvGrpSpPr>
          <p:nvPr/>
        </p:nvGrpSpPr>
        <p:grpSpPr bwMode="auto">
          <a:xfrm>
            <a:off x="2060135" y="6591371"/>
            <a:ext cx="223211" cy="292029"/>
            <a:chOff x="3435" y="1916"/>
            <a:chExt cx="466" cy="388"/>
          </a:xfrm>
        </p:grpSpPr>
        <p:sp>
          <p:nvSpPr>
            <p:cNvPr id="277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8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9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0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1" name="Group 7168"/>
          <p:cNvGrpSpPr>
            <a:grpSpLocks/>
          </p:cNvGrpSpPr>
          <p:nvPr/>
        </p:nvGrpSpPr>
        <p:grpSpPr bwMode="auto">
          <a:xfrm>
            <a:off x="2314135" y="6591371"/>
            <a:ext cx="223211" cy="292029"/>
            <a:chOff x="3435" y="1916"/>
            <a:chExt cx="466" cy="388"/>
          </a:xfrm>
        </p:grpSpPr>
        <p:sp>
          <p:nvSpPr>
            <p:cNvPr id="282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3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4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5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" name="Group 7168"/>
          <p:cNvGrpSpPr>
            <a:grpSpLocks/>
          </p:cNvGrpSpPr>
          <p:nvPr/>
        </p:nvGrpSpPr>
        <p:grpSpPr bwMode="auto">
          <a:xfrm>
            <a:off x="2580835" y="6591371"/>
            <a:ext cx="223211" cy="292029"/>
            <a:chOff x="3435" y="1916"/>
            <a:chExt cx="466" cy="388"/>
          </a:xfrm>
        </p:grpSpPr>
        <p:sp>
          <p:nvSpPr>
            <p:cNvPr id="287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8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9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0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1" name="Group 7168"/>
          <p:cNvGrpSpPr>
            <a:grpSpLocks/>
          </p:cNvGrpSpPr>
          <p:nvPr/>
        </p:nvGrpSpPr>
        <p:grpSpPr bwMode="auto">
          <a:xfrm>
            <a:off x="2847535" y="6591371"/>
            <a:ext cx="223211" cy="292029"/>
            <a:chOff x="3435" y="1916"/>
            <a:chExt cx="466" cy="388"/>
          </a:xfrm>
        </p:grpSpPr>
        <p:sp>
          <p:nvSpPr>
            <p:cNvPr id="292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3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4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5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6" name="Group 7168"/>
          <p:cNvGrpSpPr>
            <a:grpSpLocks/>
          </p:cNvGrpSpPr>
          <p:nvPr/>
        </p:nvGrpSpPr>
        <p:grpSpPr bwMode="auto">
          <a:xfrm>
            <a:off x="3088835" y="6604071"/>
            <a:ext cx="223211" cy="292029"/>
            <a:chOff x="3435" y="1916"/>
            <a:chExt cx="466" cy="388"/>
          </a:xfrm>
        </p:grpSpPr>
        <p:sp>
          <p:nvSpPr>
            <p:cNvPr id="297" name="Freeform 7169"/>
            <p:cNvSpPr>
              <a:spLocks noChangeAspect="1"/>
            </p:cNvSpPr>
            <p:nvPr/>
          </p:nvSpPr>
          <p:spPr bwMode="auto">
            <a:xfrm>
              <a:off x="3435" y="1916"/>
              <a:ext cx="466" cy="388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ln>
              <a:headEnd/>
              <a:tailEnd/>
            </a:ln>
            <a:extLst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8" name="Freeform 7170"/>
            <p:cNvSpPr>
              <a:spLocks noChangeAspect="1"/>
            </p:cNvSpPr>
            <p:nvPr/>
          </p:nvSpPr>
          <p:spPr bwMode="auto">
            <a:xfrm>
              <a:off x="3488" y="1957"/>
              <a:ext cx="351" cy="292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F6F000">
                    <a:alpha val="52000"/>
                  </a:srgbClr>
                </a:gs>
                <a:gs pos="100000">
                  <a:srgbClr val="F6F0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9" name="Freeform 7171"/>
            <p:cNvSpPr>
              <a:spLocks noChangeAspect="1"/>
            </p:cNvSpPr>
            <p:nvPr/>
          </p:nvSpPr>
          <p:spPr bwMode="auto">
            <a:xfrm>
              <a:off x="3523" y="1979"/>
              <a:ext cx="300" cy="250"/>
            </a:xfrm>
            <a:custGeom>
              <a:avLst/>
              <a:gdLst>
                <a:gd name="T0" fmla="*/ 329 w 1841"/>
                <a:gd name="T1" fmla="*/ 289 h 1533"/>
                <a:gd name="T2" fmla="*/ 28 w 1841"/>
                <a:gd name="T3" fmla="*/ 477 h 1533"/>
                <a:gd name="T4" fmla="*/ 160 w 1841"/>
                <a:gd name="T5" fmla="*/ 771 h 1533"/>
                <a:gd name="T6" fmla="*/ 179 w 1841"/>
                <a:gd name="T7" fmla="*/ 1128 h 1533"/>
                <a:gd name="T8" fmla="*/ 560 w 1841"/>
                <a:gd name="T9" fmla="*/ 1097 h 1533"/>
                <a:gd name="T10" fmla="*/ 873 w 1841"/>
                <a:gd name="T11" fmla="*/ 1510 h 1533"/>
                <a:gd name="T12" fmla="*/ 1224 w 1841"/>
                <a:gd name="T13" fmla="*/ 1235 h 1533"/>
                <a:gd name="T14" fmla="*/ 1644 w 1841"/>
                <a:gd name="T15" fmla="*/ 1191 h 1533"/>
                <a:gd name="T16" fmla="*/ 1575 w 1841"/>
                <a:gd name="T17" fmla="*/ 621 h 1533"/>
                <a:gd name="T18" fmla="*/ 1819 w 1841"/>
                <a:gd name="T19" fmla="*/ 295 h 1533"/>
                <a:gd name="T20" fmla="*/ 1443 w 1841"/>
                <a:gd name="T21" fmla="*/ 170 h 1533"/>
                <a:gd name="T22" fmla="*/ 1155 w 1841"/>
                <a:gd name="T23" fmla="*/ 7 h 1533"/>
                <a:gd name="T24" fmla="*/ 786 w 1841"/>
                <a:gd name="T25" fmla="*/ 214 h 1533"/>
                <a:gd name="T26" fmla="*/ 448 w 1841"/>
                <a:gd name="T27" fmla="*/ 26 h 1533"/>
                <a:gd name="T28" fmla="*/ 329 w 1841"/>
                <a:gd name="T29" fmla="*/ 289 h 1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41" h="1533">
                  <a:moveTo>
                    <a:pt x="329" y="289"/>
                  </a:moveTo>
                  <a:cubicBezTo>
                    <a:pt x="259" y="364"/>
                    <a:pt x="56" y="397"/>
                    <a:pt x="28" y="477"/>
                  </a:cubicBezTo>
                  <a:cubicBezTo>
                    <a:pt x="0" y="557"/>
                    <a:pt x="135" y="663"/>
                    <a:pt x="160" y="771"/>
                  </a:cubicBezTo>
                  <a:cubicBezTo>
                    <a:pt x="185" y="879"/>
                    <a:pt x="112" y="1074"/>
                    <a:pt x="179" y="1128"/>
                  </a:cubicBezTo>
                  <a:cubicBezTo>
                    <a:pt x="246" y="1182"/>
                    <a:pt x="444" y="1033"/>
                    <a:pt x="560" y="1097"/>
                  </a:cubicBezTo>
                  <a:cubicBezTo>
                    <a:pt x="676" y="1161"/>
                    <a:pt x="762" y="1487"/>
                    <a:pt x="873" y="1510"/>
                  </a:cubicBezTo>
                  <a:cubicBezTo>
                    <a:pt x="984" y="1533"/>
                    <a:pt x="1096" y="1288"/>
                    <a:pt x="1224" y="1235"/>
                  </a:cubicBezTo>
                  <a:cubicBezTo>
                    <a:pt x="1352" y="1182"/>
                    <a:pt x="1586" y="1293"/>
                    <a:pt x="1644" y="1191"/>
                  </a:cubicBezTo>
                  <a:cubicBezTo>
                    <a:pt x="1702" y="1089"/>
                    <a:pt x="1546" y="770"/>
                    <a:pt x="1575" y="621"/>
                  </a:cubicBezTo>
                  <a:cubicBezTo>
                    <a:pt x="1604" y="472"/>
                    <a:pt x="1841" y="370"/>
                    <a:pt x="1819" y="295"/>
                  </a:cubicBezTo>
                  <a:cubicBezTo>
                    <a:pt x="1797" y="220"/>
                    <a:pt x="1554" y="218"/>
                    <a:pt x="1443" y="170"/>
                  </a:cubicBezTo>
                  <a:cubicBezTo>
                    <a:pt x="1332" y="122"/>
                    <a:pt x="1264" y="0"/>
                    <a:pt x="1155" y="7"/>
                  </a:cubicBezTo>
                  <a:cubicBezTo>
                    <a:pt x="1046" y="14"/>
                    <a:pt x="904" y="211"/>
                    <a:pt x="786" y="214"/>
                  </a:cubicBezTo>
                  <a:cubicBezTo>
                    <a:pt x="668" y="217"/>
                    <a:pt x="526" y="15"/>
                    <a:pt x="448" y="26"/>
                  </a:cubicBezTo>
                  <a:cubicBezTo>
                    <a:pt x="370" y="37"/>
                    <a:pt x="397" y="219"/>
                    <a:pt x="329" y="289"/>
                  </a:cubicBezTo>
                  <a:close/>
                </a:path>
              </a:pathLst>
            </a:custGeom>
            <a:gradFill rotWithShape="1">
              <a:gsLst>
                <a:gs pos="0">
                  <a:srgbClr val="E4DF00">
                    <a:alpha val="52000"/>
                  </a:srgbClr>
                </a:gs>
                <a:gs pos="100000">
                  <a:srgbClr val="E4DF00">
                    <a:gamma/>
                    <a:shade val="46275"/>
                    <a:invGamma/>
                    <a:alpha val="0"/>
                  </a:srgb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0" name="Oval 7172"/>
            <p:cNvSpPr>
              <a:spLocks noChangeAspect="1" noChangeArrowheads="1"/>
            </p:cNvSpPr>
            <p:nvPr/>
          </p:nvSpPr>
          <p:spPr bwMode="auto">
            <a:xfrm>
              <a:off x="3582" y="2040"/>
              <a:ext cx="186" cy="120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3175">
              <a:solidFill>
                <a:srgbClr val="C0BB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303" name="Straight Connector 302"/>
          <p:cNvCxnSpPr/>
          <p:nvPr/>
        </p:nvCxnSpPr>
        <p:spPr bwMode="auto">
          <a:xfrm>
            <a:off x="717590" y="6426200"/>
            <a:ext cx="2616200" cy="12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4" name="Straight Connector 303"/>
          <p:cNvCxnSpPr/>
          <p:nvPr/>
        </p:nvCxnSpPr>
        <p:spPr bwMode="auto">
          <a:xfrm>
            <a:off x="3609534" y="6438900"/>
            <a:ext cx="2616200" cy="127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5" name="TextBox 4"/>
          <p:cNvSpPr txBox="1">
            <a:spLocks noChangeArrowheads="1"/>
          </p:cNvSpPr>
          <p:nvPr/>
        </p:nvSpPr>
        <p:spPr bwMode="auto">
          <a:xfrm>
            <a:off x="2570203" y="8123238"/>
            <a:ext cx="1569997" cy="461665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200" b="1" dirty="0"/>
              <a:t>Perturbation screens</a:t>
            </a:r>
          </a:p>
        </p:txBody>
      </p:sp>
      <p:cxnSp>
        <p:nvCxnSpPr>
          <p:cNvPr id="306" name="Straight Arrow Connector 305"/>
          <p:cNvCxnSpPr/>
          <p:nvPr/>
        </p:nvCxnSpPr>
        <p:spPr bwMode="auto">
          <a:xfrm>
            <a:off x="781090" y="7277100"/>
            <a:ext cx="25654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7" name="TextBox 4"/>
          <p:cNvSpPr txBox="1">
            <a:spLocks noChangeArrowheads="1"/>
          </p:cNvSpPr>
          <p:nvPr/>
        </p:nvSpPr>
        <p:spPr bwMode="auto">
          <a:xfrm>
            <a:off x="1118884" y="7348538"/>
            <a:ext cx="20954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1" dirty="0"/>
              <a:t>Extensive molecular heterogeneity</a:t>
            </a:r>
          </a:p>
        </p:txBody>
      </p:sp>
      <p:cxnSp>
        <p:nvCxnSpPr>
          <p:cNvPr id="308" name="Straight Arrow Connector 307"/>
          <p:cNvCxnSpPr/>
          <p:nvPr/>
        </p:nvCxnSpPr>
        <p:spPr bwMode="auto">
          <a:xfrm>
            <a:off x="3562390" y="7289800"/>
            <a:ext cx="2565400" cy="127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9" name="TextBox 4"/>
          <p:cNvSpPr txBox="1">
            <a:spLocks noChangeArrowheads="1"/>
          </p:cNvSpPr>
          <p:nvPr/>
        </p:nvSpPr>
        <p:spPr bwMode="auto">
          <a:xfrm>
            <a:off x="3900184" y="7361238"/>
            <a:ext cx="209544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b="1" dirty="0"/>
              <a:t>Extensive molecular heterogeneity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58741" y="3084324"/>
            <a:ext cx="2591159" cy="1046440"/>
          </a:xfrm>
          <a:prstGeom prst="rect">
            <a:avLst/>
          </a:prstGeom>
          <a:solidFill>
            <a:schemeClr val="accent1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Isogenic screens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/>
              <a:t>Easy to interpret and establish link between Gene A mutation and synthetic lethal effect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/>
              <a:t>Provides little information in terms of penetrance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734185" y="8654871"/>
            <a:ext cx="3282315" cy="738664"/>
          </a:xfrm>
          <a:prstGeom prst="rect">
            <a:avLst/>
          </a:prstGeom>
          <a:solidFill>
            <a:srgbClr val="BADDE1"/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Non-isogenic screens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/>
              <a:t>More difficult to interpret and establish link between Gene A mutation and synthetic lethal effect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/>
              <a:t>Provides more information in terms of penetrance</a:t>
            </a:r>
          </a:p>
        </p:txBody>
      </p:sp>
      <p:sp>
        <p:nvSpPr>
          <p:cNvPr id="134" name="TextBox 4"/>
          <p:cNvSpPr txBox="1">
            <a:spLocks noChangeArrowheads="1"/>
          </p:cNvSpPr>
          <p:nvPr/>
        </p:nvSpPr>
        <p:spPr bwMode="auto">
          <a:xfrm>
            <a:off x="1395413" y="6078538"/>
            <a:ext cx="1413142" cy="276999"/>
          </a:xfrm>
          <a:prstGeom prst="rect">
            <a:avLst/>
          </a:prstGeom>
          <a:solidFill>
            <a:srgbClr val="72BFC5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Gene A wild type</a:t>
            </a:r>
          </a:p>
        </p:txBody>
      </p:sp>
      <p:sp>
        <p:nvSpPr>
          <p:cNvPr id="135" name="TextBox 4"/>
          <p:cNvSpPr txBox="1">
            <a:spLocks noChangeArrowheads="1"/>
          </p:cNvSpPr>
          <p:nvPr/>
        </p:nvSpPr>
        <p:spPr bwMode="auto">
          <a:xfrm>
            <a:off x="4265613" y="6078538"/>
            <a:ext cx="1267670" cy="276999"/>
          </a:xfrm>
          <a:prstGeom prst="rect">
            <a:avLst/>
          </a:prstGeom>
          <a:solidFill>
            <a:srgbClr val="E1865E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/>
              <a:t>Gene A mutant</a:t>
            </a:r>
          </a:p>
        </p:txBody>
      </p:sp>
      <p:cxnSp>
        <p:nvCxnSpPr>
          <p:cNvPr id="138" name="Straight Arrow Connector 137"/>
          <p:cNvCxnSpPr/>
          <p:nvPr/>
        </p:nvCxnSpPr>
        <p:spPr bwMode="auto">
          <a:xfrm>
            <a:off x="3543300" y="1968500"/>
            <a:ext cx="0" cy="4191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12779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-23872" y="464178"/>
            <a:ext cx="3345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C. Use of multiple isogenic systems</a:t>
            </a:r>
          </a:p>
          <a:p>
            <a:endParaRPr lang="en-US" sz="1400" b="1" dirty="0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87313" y="1011238"/>
            <a:ext cx="1365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genotype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3340100" y="1587500"/>
            <a:ext cx="58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" name="Group 1"/>
          <p:cNvGrpSpPr/>
          <p:nvPr/>
        </p:nvGrpSpPr>
        <p:grpSpPr>
          <a:xfrm>
            <a:off x="239713" y="2184471"/>
            <a:ext cx="1665287" cy="653166"/>
            <a:chOff x="87313" y="1282771"/>
            <a:chExt cx="1665287" cy="653166"/>
          </a:xfrm>
        </p:grpSpPr>
        <p:grpSp>
          <p:nvGrpSpPr>
            <p:cNvPr id="196" name="Group 195"/>
            <p:cNvGrpSpPr/>
            <p:nvPr/>
          </p:nvGrpSpPr>
          <p:grpSpPr>
            <a:xfrm>
              <a:off x="1389689" y="1580408"/>
              <a:ext cx="362911" cy="355529"/>
              <a:chOff x="3078789" y="5981771"/>
              <a:chExt cx="961460" cy="482921"/>
            </a:xfrm>
          </p:grpSpPr>
          <p:sp>
            <p:nvSpPr>
              <p:cNvPr id="197" name="Freeform 7169"/>
              <p:cNvSpPr>
                <a:spLocks noChangeAspect="1"/>
              </p:cNvSpPr>
              <p:nvPr/>
            </p:nvSpPr>
            <p:spPr bwMode="auto">
              <a:xfrm>
                <a:off x="3078789" y="5981771"/>
                <a:ext cx="961460" cy="482921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Freeform 7170"/>
              <p:cNvSpPr>
                <a:spLocks noChangeAspect="1"/>
              </p:cNvSpPr>
              <p:nvPr/>
            </p:nvSpPr>
            <p:spPr bwMode="auto">
              <a:xfrm>
                <a:off x="3188140" y="6032801"/>
                <a:ext cx="724190" cy="363435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0" name="Freeform 7171"/>
              <p:cNvSpPr>
                <a:spLocks noChangeAspect="1"/>
              </p:cNvSpPr>
              <p:nvPr/>
            </p:nvSpPr>
            <p:spPr bwMode="auto">
              <a:xfrm>
                <a:off x="3260352" y="6060183"/>
                <a:ext cx="618966" cy="31116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2" name="Oval 7172"/>
              <p:cNvSpPr>
                <a:spLocks noChangeAspect="1" noChangeArrowheads="1"/>
              </p:cNvSpPr>
              <p:nvPr/>
            </p:nvSpPr>
            <p:spPr bwMode="auto">
              <a:xfrm>
                <a:off x="3382082" y="6136107"/>
                <a:ext cx="383759" cy="149357"/>
              </a:xfrm>
              <a:prstGeom prst="ellips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3" name="Group 7168"/>
            <p:cNvGrpSpPr>
              <a:grpSpLocks/>
            </p:cNvGrpSpPr>
            <p:nvPr/>
          </p:nvGrpSpPr>
          <p:grpSpPr bwMode="auto">
            <a:xfrm>
              <a:off x="1393346" y="1282771"/>
              <a:ext cx="343374" cy="302847"/>
              <a:chOff x="3435" y="1916"/>
              <a:chExt cx="466" cy="388"/>
            </a:xfrm>
          </p:grpSpPr>
          <p:sp>
            <p:nvSpPr>
              <p:cNvPr id="204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205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0" name="TextBox 4"/>
            <p:cNvSpPr txBox="1">
              <a:spLocks noChangeArrowheads="1"/>
            </p:cNvSpPr>
            <p:nvPr/>
          </p:nvSpPr>
          <p:spPr bwMode="auto">
            <a:xfrm>
              <a:off x="87313" y="1308619"/>
              <a:ext cx="817501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Wild type</a:t>
              </a:r>
            </a:p>
          </p:txBody>
        </p:sp>
        <p:sp>
          <p:nvSpPr>
            <p:cNvPr id="221" name="TextBox 4"/>
            <p:cNvSpPr txBox="1">
              <a:spLocks noChangeArrowheads="1"/>
            </p:cNvSpPr>
            <p:nvPr/>
          </p:nvSpPr>
          <p:spPr bwMode="auto">
            <a:xfrm>
              <a:off x="87313" y="1658938"/>
              <a:ext cx="655122" cy="276999"/>
            </a:xfrm>
            <a:prstGeom prst="rect">
              <a:avLst/>
            </a:prstGeom>
            <a:solidFill>
              <a:srgbClr val="E1865E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Mutant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 bwMode="auto">
          <a:xfrm>
            <a:off x="2019300" y="1333500"/>
            <a:ext cx="0" cy="57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3" name="TextBox 4"/>
          <p:cNvSpPr txBox="1">
            <a:spLocks noChangeArrowheads="1"/>
          </p:cNvSpPr>
          <p:nvPr/>
        </p:nvSpPr>
        <p:spPr bwMode="auto">
          <a:xfrm>
            <a:off x="2153894" y="1430338"/>
            <a:ext cx="111716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Cell lineage 1</a:t>
            </a:r>
          </a:p>
        </p:txBody>
      </p:sp>
      <p:sp>
        <p:nvSpPr>
          <p:cNvPr id="314" name="TextBox 4"/>
          <p:cNvSpPr txBox="1">
            <a:spLocks noChangeArrowheads="1"/>
          </p:cNvSpPr>
          <p:nvPr/>
        </p:nvSpPr>
        <p:spPr bwMode="auto">
          <a:xfrm>
            <a:off x="2153894" y="2382838"/>
            <a:ext cx="111716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Cell lineage 2</a:t>
            </a:r>
          </a:p>
        </p:txBody>
      </p:sp>
      <p:sp>
        <p:nvSpPr>
          <p:cNvPr id="315" name="TextBox 4"/>
          <p:cNvSpPr txBox="1">
            <a:spLocks noChangeArrowheads="1"/>
          </p:cNvSpPr>
          <p:nvPr/>
        </p:nvSpPr>
        <p:spPr bwMode="auto">
          <a:xfrm>
            <a:off x="2153894" y="3322638"/>
            <a:ext cx="1117163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Cell lineage 3</a:t>
            </a:r>
          </a:p>
        </p:txBody>
      </p:sp>
      <p:cxnSp>
        <p:nvCxnSpPr>
          <p:cNvPr id="316" name="Straight Arrow Connector 315"/>
          <p:cNvCxnSpPr/>
          <p:nvPr/>
        </p:nvCxnSpPr>
        <p:spPr bwMode="auto">
          <a:xfrm>
            <a:off x="3340100" y="2540000"/>
            <a:ext cx="58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18" name="Straight Arrow Connector 317"/>
          <p:cNvCxnSpPr/>
          <p:nvPr/>
        </p:nvCxnSpPr>
        <p:spPr bwMode="auto">
          <a:xfrm>
            <a:off x="3340100" y="3479800"/>
            <a:ext cx="58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19" name="TextBox 4"/>
          <p:cNvSpPr txBox="1">
            <a:spLocks noChangeArrowheads="1"/>
          </p:cNvSpPr>
          <p:nvPr/>
        </p:nvSpPr>
        <p:spPr bwMode="auto">
          <a:xfrm>
            <a:off x="4046194" y="1443038"/>
            <a:ext cx="1608133" cy="276999"/>
          </a:xfrm>
          <a:prstGeom prst="rect">
            <a:avLst/>
          </a:prstGeom>
          <a:solidFill>
            <a:srgbClr val="BADDE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Perturbation screens</a:t>
            </a:r>
          </a:p>
        </p:txBody>
      </p:sp>
      <p:sp>
        <p:nvSpPr>
          <p:cNvPr id="320" name="TextBox 4"/>
          <p:cNvSpPr txBox="1">
            <a:spLocks noChangeArrowheads="1"/>
          </p:cNvSpPr>
          <p:nvPr/>
        </p:nvSpPr>
        <p:spPr bwMode="auto">
          <a:xfrm>
            <a:off x="4046194" y="2370138"/>
            <a:ext cx="1608133" cy="276999"/>
          </a:xfrm>
          <a:prstGeom prst="rect">
            <a:avLst/>
          </a:prstGeom>
          <a:solidFill>
            <a:srgbClr val="BADDE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Perturbation screens</a:t>
            </a:r>
          </a:p>
        </p:txBody>
      </p:sp>
      <p:sp>
        <p:nvSpPr>
          <p:cNvPr id="321" name="TextBox 4"/>
          <p:cNvSpPr txBox="1">
            <a:spLocks noChangeArrowheads="1"/>
          </p:cNvSpPr>
          <p:nvPr/>
        </p:nvSpPr>
        <p:spPr bwMode="auto">
          <a:xfrm>
            <a:off x="4046194" y="3297238"/>
            <a:ext cx="1608133" cy="276999"/>
          </a:xfrm>
          <a:prstGeom prst="rect">
            <a:avLst/>
          </a:prstGeom>
          <a:solidFill>
            <a:srgbClr val="BADDE1"/>
          </a:solidFill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extLst/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Perturbation screens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2668003" y="1803400"/>
            <a:ext cx="11697" cy="4445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2" name="Straight Arrow Connector 321"/>
          <p:cNvCxnSpPr/>
          <p:nvPr/>
        </p:nvCxnSpPr>
        <p:spPr bwMode="auto">
          <a:xfrm flipV="1">
            <a:off x="2654300" y="2819400"/>
            <a:ext cx="12700" cy="482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triangle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23" name="TextBox 4"/>
          <p:cNvSpPr txBox="1">
            <a:spLocks noChangeArrowheads="1"/>
          </p:cNvSpPr>
          <p:nvPr/>
        </p:nvSpPr>
        <p:spPr bwMode="auto">
          <a:xfrm>
            <a:off x="2763494" y="1925638"/>
            <a:ext cx="195438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dirty="0"/>
              <a:t>Extensive molecular heterogeneity</a:t>
            </a:r>
          </a:p>
        </p:txBody>
      </p:sp>
      <p:sp>
        <p:nvSpPr>
          <p:cNvPr id="324" name="TextBox 4"/>
          <p:cNvSpPr txBox="1">
            <a:spLocks noChangeArrowheads="1"/>
          </p:cNvSpPr>
          <p:nvPr/>
        </p:nvSpPr>
        <p:spPr bwMode="auto">
          <a:xfrm>
            <a:off x="2738094" y="2941638"/>
            <a:ext cx="195438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900" dirty="0"/>
              <a:t>Extensive molecular heterogeneity</a:t>
            </a:r>
          </a:p>
        </p:txBody>
      </p:sp>
      <p:sp>
        <p:nvSpPr>
          <p:cNvPr id="329" name="TextBox 328"/>
          <p:cNvSpPr txBox="1"/>
          <p:nvPr/>
        </p:nvSpPr>
        <p:spPr>
          <a:xfrm>
            <a:off x="355600" y="4076700"/>
            <a:ext cx="6159500" cy="397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Ø"/>
            </a:pPr>
            <a:r>
              <a:rPr lang="en-US" sz="1400" dirty="0"/>
              <a:t>Exploit molecular heterogeneity between species as well as cell lineages</a:t>
            </a: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-48465" y="4960751"/>
            <a:ext cx="328647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D. Iterative synthetic rescue screens</a:t>
            </a:r>
          </a:p>
        </p:txBody>
      </p:sp>
      <p:sp>
        <p:nvSpPr>
          <p:cNvPr id="63" name="TextBox 4"/>
          <p:cNvSpPr txBox="1">
            <a:spLocks noChangeArrowheads="1"/>
          </p:cNvSpPr>
          <p:nvPr/>
        </p:nvSpPr>
        <p:spPr bwMode="auto">
          <a:xfrm>
            <a:off x="62720" y="5203011"/>
            <a:ext cx="13655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Gene A genotype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1892300" y="5760254"/>
            <a:ext cx="5842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2" name="TextBox 4"/>
          <p:cNvSpPr txBox="1">
            <a:spLocks noChangeArrowheads="1"/>
          </p:cNvSpPr>
          <p:nvPr/>
        </p:nvSpPr>
        <p:spPr bwMode="auto">
          <a:xfrm>
            <a:off x="2589042" y="5634205"/>
            <a:ext cx="16081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Perturbation screens</a:t>
            </a:r>
          </a:p>
        </p:txBody>
      </p:sp>
      <p:sp>
        <p:nvSpPr>
          <p:cNvPr id="121" name="TextBox 4"/>
          <p:cNvSpPr txBox="1">
            <a:spLocks noChangeArrowheads="1"/>
          </p:cNvSpPr>
          <p:nvPr/>
        </p:nvSpPr>
        <p:spPr bwMode="auto">
          <a:xfrm>
            <a:off x="2192818" y="6224109"/>
            <a:ext cx="24444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Identify SL effects with B, C, D, E</a:t>
            </a:r>
          </a:p>
        </p:txBody>
      </p:sp>
      <p:sp>
        <p:nvSpPr>
          <p:cNvPr id="123" name="TextBox 4"/>
          <p:cNvSpPr txBox="1">
            <a:spLocks noChangeArrowheads="1"/>
          </p:cNvSpPr>
          <p:nvPr/>
        </p:nvSpPr>
        <p:spPr bwMode="auto">
          <a:xfrm>
            <a:off x="625364" y="7771654"/>
            <a:ext cx="62326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Perturbation screens to reverse synthetic lethal effects between A and:</a:t>
            </a:r>
          </a:p>
          <a:p>
            <a:endParaRPr lang="en-US" sz="1200" dirty="0"/>
          </a:p>
          <a:p>
            <a:r>
              <a:rPr lang="en-US" sz="1200" dirty="0"/>
              <a:t>     </a:t>
            </a:r>
            <a:r>
              <a:rPr lang="en-US" sz="1200" b="1" dirty="0"/>
              <a:t> B	                    C	            D	       	     E</a:t>
            </a:r>
          </a:p>
        </p:txBody>
      </p:sp>
      <p:cxnSp>
        <p:nvCxnSpPr>
          <p:cNvPr id="124" name="Straight Arrow Connector 123"/>
          <p:cNvCxnSpPr/>
          <p:nvPr/>
        </p:nvCxnSpPr>
        <p:spPr bwMode="auto">
          <a:xfrm flipH="1">
            <a:off x="3378200" y="5951148"/>
            <a:ext cx="74" cy="25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1041819" y="8413896"/>
            <a:ext cx="0" cy="25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9" name="Straight Arrow Connector 128"/>
          <p:cNvCxnSpPr/>
          <p:nvPr/>
        </p:nvCxnSpPr>
        <p:spPr bwMode="auto">
          <a:xfrm>
            <a:off x="2539080" y="8426596"/>
            <a:ext cx="0" cy="25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4025900" y="8388496"/>
            <a:ext cx="0" cy="25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1" name="Straight Arrow Connector 130"/>
          <p:cNvCxnSpPr/>
          <p:nvPr/>
        </p:nvCxnSpPr>
        <p:spPr bwMode="auto">
          <a:xfrm>
            <a:off x="5550820" y="8375796"/>
            <a:ext cx="0" cy="25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2" name="TextBox 4"/>
          <p:cNvSpPr txBox="1">
            <a:spLocks noChangeArrowheads="1"/>
          </p:cNvSpPr>
          <p:nvPr/>
        </p:nvSpPr>
        <p:spPr bwMode="auto">
          <a:xfrm>
            <a:off x="774700" y="8772348"/>
            <a:ext cx="56515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dirty="0"/>
              <a:t>Count the number of molecular routes to synthetic rescue</a:t>
            </a:r>
          </a:p>
          <a:p>
            <a:endParaRPr lang="en-US" sz="1200" b="1" dirty="0"/>
          </a:p>
          <a:p>
            <a:r>
              <a:rPr lang="en-US" sz="1200" b="1" dirty="0"/>
              <a:t>100	               10		         5	                       1</a:t>
            </a:r>
          </a:p>
          <a:p>
            <a:endParaRPr lang="en-US" sz="1200" dirty="0"/>
          </a:p>
          <a:p>
            <a:r>
              <a:rPr lang="en-US" sz="1200" dirty="0"/>
              <a:t>Synthetic lethal between</a:t>
            </a:r>
            <a:r>
              <a:rPr lang="en-US" sz="1200" b="1" dirty="0"/>
              <a:t> A </a:t>
            </a:r>
            <a:r>
              <a:rPr lang="en-US" sz="1200" dirty="0"/>
              <a:t>and </a:t>
            </a:r>
            <a:r>
              <a:rPr lang="en-US" sz="1200" b="1" dirty="0"/>
              <a:t>E</a:t>
            </a:r>
            <a:r>
              <a:rPr lang="en-US" sz="1200" dirty="0"/>
              <a:t> more penetrant than </a:t>
            </a:r>
            <a:r>
              <a:rPr lang="en-US" sz="1200" b="1" dirty="0"/>
              <a:t>A &amp; B, C, D</a:t>
            </a:r>
          </a:p>
        </p:txBody>
      </p:sp>
      <p:grpSp>
        <p:nvGrpSpPr>
          <p:cNvPr id="87" name="Group 86"/>
          <p:cNvGrpSpPr/>
          <p:nvPr/>
        </p:nvGrpSpPr>
        <p:grpSpPr>
          <a:xfrm>
            <a:off x="239713" y="1320871"/>
            <a:ext cx="1665287" cy="653166"/>
            <a:chOff x="87313" y="1282771"/>
            <a:chExt cx="1665287" cy="653166"/>
          </a:xfrm>
        </p:grpSpPr>
        <p:grpSp>
          <p:nvGrpSpPr>
            <p:cNvPr id="88" name="Group 87"/>
            <p:cNvGrpSpPr/>
            <p:nvPr/>
          </p:nvGrpSpPr>
          <p:grpSpPr>
            <a:xfrm>
              <a:off x="1389689" y="1580408"/>
              <a:ext cx="362911" cy="355529"/>
              <a:chOff x="3078789" y="5981771"/>
              <a:chExt cx="961460" cy="482921"/>
            </a:xfrm>
          </p:grpSpPr>
          <p:sp>
            <p:nvSpPr>
              <p:cNvPr id="96" name="Freeform 7169"/>
              <p:cNvSpPr>
                <a:spLocks noChangeAspect="1"/>
              </p:cNvSpPr>
              <p:nvPr/>
            </p:nvSpPr>
            <p:spPr bwMode="auto">
              <a:xfrm>
                <a:off x="3078789" y="5981771"/>
                <a:ext cx="961460" cy="482921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7" name="Freeform 7170"/>
              <p:cNvSpPr>
                <a:spLocks noChangeAspect="1"/>
              </p:cNvSpPr>
              <p:nvPr/>
            </p:nvSpPr>
            <p:spPr bwMode="auto">
              <a:xfrm>
                <a:off x="3188140" y="6032801"/>
                <a:ext cx="724190" cy="363435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Freeform 7171"/>
              <p:cNvSpPr>
                <a:spLocks noChangeAspect="1"/>
              </p:cNvSpPr>
              <p:nvPr/>
            </p:nvSpPr>
            <p:spPr bwMode="auto">
              <a:xfrm>
                <a:off x="3260352" y="6060183"/>
                <a:ext cx="618966" cy="31116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9" name="Oval 7172"/>
              <p:cNvSpPr>
                <a:spLocks noChangeAspect="1" noChangeArrowheads="1"/>
              </p:cNvSpPr>
              <p:nvPr/>
            </p:nvSpPr>
            <p:spPr bwMode="auto">
              <a:xfrm>
                <a:off x="3382082" y="6136107"/>
                <a:ext cx="383759" cy="149357"/>
              </a:xfrm>
              <a:prstGeom prst="ellips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9" name="Group 7168"/>
            <p:cNvGrpSpPr>
              <a:grpSpLocks/>
            </p:cNvGrpSpPr>
            <p:nvPr/>
          </p:nvGrpSpPr>
          <p:grpSpPr bwMode="auto">
            <a:xfrm>
              <a:off x="1393346" y="1282771"/>
              <a:ext cx="343374" cy="302847"/>
              <a:chOff x="3435" y="1916"/>
              <a:chExt cx="466" cy="388"/>
            </a:xfrm>
          </p:grpSpPr>
          <p:sp>
            <p:nvSpPr>
              <p:cNvPr id="92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0" name="TextBox 4"/>
            <p:cNvSpPr txBox="1">
              <a:spLocks noChangeArrowheads="1"/>
            </p:cNvSpPr>
            <p:nvPr/>
          </p:nvSpPr>
          <p:spPr bwMode="auto">
            <a:xfrm>
              <a:off x="87313" y="1308619"/>
              <a:ext cx="817501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Wild type</a:t>
              </a:r>
            </a:p>
          </p:txBody>
        </p:sp>
        <p:sp>
          <p:nvSpPr>
            <p:cNvPr id="91" name="TextBox 4"/>
            <p:cNvSpPr txBox="1">
              <a:spLocks noChangeArrowheads="1"/>
            </p:cNvSpPr>
            <p:nvPr/>
          </p:nvSpPr>
          <p:spPr bwMode="auto">
            <a:xfrm>
              <a:off x="87313" y="1658938"/>
              <a:ext cx="655122" cy="276999"/>
            </a:xfrm>
            <a:prstGeom prst="rect">
              <a:avLst/>
            </a:prstGeom>
            <a:solidFill>
              <a:srgbClr val="E1865E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Mutant</a:t>
              </a: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9713" y="3048071"/>
            <a:ext cx="1665287" cy="653166"/>
            <a:chOff x="87313" y="1282771"/>
            <a:chExt cx="1665287" cy="653166"/>
          </a:xfrm>
        </p:grpSpPr>
        <p:grpSp>
          <p:nvGrpSpPr>
            <p:cNvPr id="101" name="Group 100"/>
            <p:cNvGrpSpPr/>
            <p:nvPr/>
          </p:nvGrpSpPr>
          <p:grpSpPr>
            <a:xfrm>
              <a:off x="1389689" y="1580408"/>
              <a:ext cx="362911" cy="355529"/>
              <a:chOff x="3078789" y="5981771"/>
              <a:chExt cx="961460" cy="482921"/>
            </a:xfrm>
          </p:grpSpPr>
          <p:sp>
            <p:nvSpPr>
              <p:cNvPr id="109" name="Freeform 7169"/>
              <p:cNvSpPr>
                <a:spLocks noChangeAspect="1"/>
              </p:cNvSpPr>
              <p:nvPr/>
            </p:nvSpPr>
            <p:spPr bwMode="auto">
              <a:xfrm>
                <a:off x="3078789" y="5981771"/>
                <a:ext cx="961460" cy="482921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10" name="Freeform 7170"/>
              <p:cNvSpPr>
                <a:spLocks noChangeAspect="1"/>
              </p:cNvSpPr>
              <p:nvPr/>
            </p:nvSpPr>
            <p:spPr bwMode="auto">
              <a:xfrm>
                <a:off x="3188140" y="6032801"/>
                <a:ext cx="724190" cy="363435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1" name="Freeform 7171"/>
              <p:cNvSpPr>
                <a:spLocks noChangeAspect="1"/>
              </p:cNvSpPr>
              <p:nvPr/>
            </p:nvSpPr>
            <p:spPr bwMode="auto">
              <a:xfrm>
                <a:off x="3260352" y="6060183"/>
                <a:ext cx="618966" cy="31116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Oval 7172"/>
              <p:cNvSpPr>
                <a:spLocks noChangeAspect="1" noChangeArrowheads="1"/>
              </p:cNvSpPr>
              <p:nvPr/>
            </p:nvSpPr>
            <p:spPr bwMode="auto">
              <a:xfrm>
                <a:off x="3382082" y="6136107"/>
                <a:ext cx="383759" cy="149357"/>
              </a:xfrm>
              <a:prstGeom prst="ellips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" name="Group 7168"/>
            <p:cNvGrpSpPr>
              <a:grpSpLocks/>
            </p:cNvGrpSpPr>
            <p:nvPr/>
          </p:nvGrpSpPr>
          <p:grpSpPr bwMode="auto">
            <a:xfrm>
              <a:off x="1393346" y="1282771"/>
              <a:ext cx="343374" cy="302847"/>
              <a:chOff x="3435" y="1916"/>
              <a:chExt cx="466" cy="388"/>
            </a:xfrm>
          </p:grpSpPr>
          <p:sp>
            <p:nvSpPr>
              <p:cNvPr id="105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8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" name="TextBox 4"/>
            <p:cNvSpPr txBox="1">
              <a:spLocks noChangeArrowheads="1"/>
            </p:cNvSpPr>
            <p:nvPr/>
          </p:nvSpPr>
          <p:spPr bwMode="auto">
            <a:xfrm>
              <a:off x="87313" y="1308619"/>
              <a:ext cx="817501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Wild type</a:t>
              </a:r>
            </a:p>
          </p:txBody>
        </p:sp>
        <p:sp>
          <p:nvSpPr>
            <p:cNvPr id="104" name="TextBox 4"/>
            <p:cNvSpPr txBox="1">
              <a:spLocks noChangeArrowheads="1"/>
            </p:cNvSpPr>
            <p:nvPr/>
          </p:nvSpPr>
          <p:spPr bwMode="auto">
            <a:xfrm>
              <a:off x="87313" y="1658938"/>
              <a:ext cx="655122" cy="276999"/>
            </a:xfrm>
            <a:prstGeom prst="rect">
              <a:avLst/>
            </a:prstGeom>
            <a:solidFill>
              <a:srgbClr val="E1865E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Mutant</a:t>
              </a:r>
            </a:p>
          </p:txBody>
        </p:sp>
      </p:grpSp>
      <p:cxnSp>
        <p:nvCxnSpPr>
          <p:cNvPr id="114" name="Straight Connector 113"/>
          <p:cNvCxnSpPr/>
          <p:nvPr/>
        </p:nvCxnSpPr>
        <p:spPr bwMode="auto">
          <a:xfrm>
            <a:off x="2019300" y="2197100"/>
            <a:ext cx="0" cy="57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2006600" y="3073400"/>
            <a:ext cx="0" cy="57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16" name="Group 115"/>
          <p:cNvGrpSpPr/>
          <p:nvPr/>
        </p:nvGrpSpPr>
        <p:grpSpPr>
          <a:xfrm>
            <a:off x="150813" y="5499171"/>
            <a:ext cx="1665287" cy="653166"/>
            <a:chOff x="87313" y="1282771"/>
            <a:chExt cx="1665287" cy="653166"/>
          </a:xfrm>
        </p:grpSpPr>
        <p:grpSp>
          <p:nvGrpSpPr>
            <p:cNvPr id="117" name="Group 116"/>
            <p:cNvGrpSpPr/>
            <p:nvPr/>
          </p:nvGrpSpPr>
          <p:grpSpPr>
            <a:xfrm>
              <a:off x="1389689" y="1580408"/>
              <a:ext cx="362911" cy="355529"/>
              <a:chOff x="3078789" y="5981771"/>
              <a:chExt cx="961460" cy="482921"/>
            </a:xfrm>
          </p:grpSpPr>
          <p:sp>
            <p:nvSpPr>
              <p:cNvPr id="134" name="Freeform 7169"/>
              <p:cNvSpPr>
                <a:spLocks noChangeAspect="1"/>
              </p:cNvSpPr>
              <p:nvPr/>
            </p:nvSpPr>
            <p:spPr bwMode="auto">
              <a:xfrm>
                <a:off x="3078789" y="5981771"/>
                <a:ext cx="961460" cy="482921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7170"/>
              <p:cNvSpPr>
                <a:spLocks noChangeAspect="1"/>
              </p:cNvSpPr>
              <p:nvPr/>
            </p:nvSpPr>
            <p:spPr bwMode="auto">
              <a:xfrm>
                <a:off x="3188140" y="6032801"/>
                <a:ext cx="724190" cy="363435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Freeform 7171"/>
              <p:cNvSpPr>
                <a:spLocks noChangeAspect="1"/>
              </p:cNvSpPr>
              <p:nvPr/>
            </p:nvSpPr>
            <p:spPr bwMode="auto">
              <a:xfrm>
                <a:off x="3260352" y="6060183"/>
                <a:ext cx="618966" cy="31116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7" name="Oval 7172"/>
              <p:cNvSpPr>
                <a:spLocks noChangeAspect="1" noChangeArrowheads="1"/>
              </p:cNvSpPr>
              <p:nvPr/>
            </p:nvSpPr>
            <p:spPr bwMode="auto">
              <a:xfrm>
                <a:off x="3382082" y="6136107"/>
                <a:ext cx="383759" cy="149357"/>
              </a:xfrm>
              <a:prstGeom prst="ellipse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8" name="Group 7168"/>
            <p:cNvGrpSpPr>
              <a:grpSpLocks/>
            </p:cNvGrpSpPr>
            <p:nvPr/>
          </p:nvGrpSpPr>
          <p:grpSpPr bwMode="auto">
            <a:xfrm>
              <a:off x="1393346" y="1282771"/>
              <a:ext cx="343374" cy="302847"/>
              <a:chOff x="3435" y="1916"/>
              <a:chExt cx="466" cy="388"/>
            </a:xfrm>
          </p:grpSpPr>
          <p:sp>
            <p:nvSpPr>
              <p:cNvPr id="125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27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9" name="TextBox 4"/>
            <p:cNvSpPr txBox="1">
              <a:spLocks noChangeArrowheads="1"/>
            </p:cNvSpPr>
            <p:nvPr/>
          </p:nvSpPr>
          <p:spPr bwMode="auto">
            <a:xfrm>
              <a:off x="87313" y="1308619"/>
              <a:ext cx="817501" cy="2769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Wild type</a:t>
              </a:r>
            </a:p>
          </p:txBody>
        </p:sp>
        <p:sp>
          <p:nvSpPr>
            <p:cNvPr id="122" name="TextBox 4"/>
            <p:cNvSpPr txBox="1">
              <a:spLocks noChangeArrowheads="1"/>
            </p:cNvSpPr>
            <p:nvPr/>
          </p:nvSpPr>
          <p:spPr bwMode="auto">
            <a:xfrm>
              <a:off x="87313" y="1658938"/>
              <a:ext cx="655122" cy="276999"/>
            </a:xfrm>
            <a:prstGeom prst="rect">
              <a:avLst/>
            </a:prstGeom>
            <a:solidFill>
              <a:srgbClr val="E1865E"/>
            </a:solidFill>
            <a:ln>
              <a:noFill/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  <a:extLst/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200" dirty="0"/>
                <a:t>Mutant</a:t>
              </a:r>
            </a:p>
          </p:txBody>
        </p:sp>
      </p:grpSp>
      <p:sp>
        <p:nvSpPr>
          <p:cNvPr id="4" name="Left Brace 3"/>
          <p:cNvSpPr/>
          <p:nvPr/>
        </p:nvSpPr>
        <p:spPr bwMode="auto">
          <a:xfrm rot="5400000">
            <a:off x="3180041" y="3754159"/>
            <a:ext cx="409017" cy="59563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360989" y="6985071"/>
            <a:ext cx="1482276" cy="800029"/>
            <a:chOff x="1275388" y="3263971"/>
            <a:chExt cx="4541212" cy="2451029"/>
          </a:xfrm>
        </p:grpSpPr>
        <p:grpSp>
          <p:nvGrpSpPr>
            <p:cNvPr id="139" name="Group 7168"/>
            <p:cNvGrpSpPr>
              <a:grpSpLocks/>
            </p:cNvGrpSpPr>
            <p:nvPr/>
          </p:nvGrpSpPr>
          <p:grpSpPr bwMode="auto">
            <a:xfrm>
              <a:off x="1275388" y="3263971"/>
              <a:ext cx="4541212" cy="2451029"/>
              <a:chOff x="3435" y="1916"/>
              <a:chExt cx="466" cy="388"/>
            </a:xfrm>
          </p:grpSpPr>
          <p:sp>
            <p:nvSpPr>
              <p:cNvPr id="141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40" name="Picture 13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2300" y="3987800"/>
              <a:ext cx="972000" cy="852632"/>
            </a:xfrm>
            <a:prstGeom prst="rect">
              <a:avLst/>
            </a:prstGeom>
          </p:spPr>
        </p:pic>
      </p:grpSp>
      <p:grpSp>
        <p:nvGrpSpPr>
          <p:cNvPr id="145" name="Group 144"/>
          <p:cNvGrpSpPr/>
          <p:nvPr/>
        </p:nvGrpSpPr>
        <p:grpSpPr>
          <a:xfrm>
            <a:off x="1821488" y="6997771"/>
            <a:ext cx="1493212" cy="805931"/>
            <a:chOff x="3828088" y="5867471"/>
            <a:chExt cx="4541212" cy="2451029"/>
          </a:xfrm>
        </p:grpSpPr>
        <p:grpSp>
          <p:nvGrpSpPr>
            <p:cNvPr id="146" name="Group 7168"/>
            <p:cNvGrpSpPr>
              <a:grpSpLocks/>
            </p:cNvGrpSpPr>
            <p:nvPr/>
          </p:nvGrpSpPr>
          <p:grpSpPr bwMode="auto">
            <a:xfrm>
              <a:off x="3828088" y="5867471"/>
              <a:ext cx="4541212" cy="2451029"/>
              <a:chOff x="3435" y="1916"/>
              <a:chExt cx="466" cy="388"/>
            </a:xfrm>
          </p:grpSpPr>
          <p:sp>
            <p:nvSpPr>
              <p:cNvPr id="148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47" name="Picture 1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15000" y="6604000"/>
              <a:ext cx="972000" cy="852632"/>
            </a:xfrm>
            <a:prstGeom prst="rect">
              <a:avLst/>
            </a:prstGeom>
          </p:spPr>
        </p:pic>
      </p:grpSp>
      <p:grpSp>
        <p:nvGrpSpPr>
          <p:cNvPr id="152" name="Group 151"/>
          <p:cNvGrpSpPr/>
          <p:nvPr/>
        </p:nvGrpSpPr>
        <p:grpSpPr>
          <a:xfrm>
            <a:off x="3294689" y="7010472"/>
            <a:ext cx="1505912" cy="812786"/>
            <a:chOff x="5618788" y="3327471"/>
            <a:chExt cx="4541212" cy="2451029"/>
          </a:xfrm>
        </p:grpSpPr>
        <p:grpSp>
          <p:nvGrpSpPr>
            <p:cNvPr id="153" name="Group 7168"/>
            <p:cNvGrpSpPr>
              <a:grpSpLocks/>
            </p:cNvGrpSpPr>
            <p:nvPr/>
          </p:nvGrpSpPr>
          <p:grpSpPr bwMode="auto">
            <a:xfrm>
              <a:off x="5618788" y="3327471"/>
              <a:ext cx="4541212" cy="2451029"/>
              <a:chOff x="3435" y="1916"/>
              <a:chExt cx="466" cy="388"/>
            </a:xfrm>
          </p:grpSpPr>
          <p:sp>
            <p:nvSpPr>
              <p:cNvPr id="155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56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7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8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31100" y="4064000"/>
              <a:ext cx="972000" cy="852632"/>
            </a:xfrm>
            <a:prstGeom prst="rect">
              <a:avLst/>
            </a:prstGeom>
          </p:spPr>
        </p:pic>
      </p:grpSp>
      <p:grpSp>
        <p:nvGrpSpPr>
          <p:cNvPr id="159" name="Group 158"/>
          <p:cNvGrpSpPr/>
          <p:nvPr/>
        </p:nvGrpSpPr>
        <p:grpSpPr>
          <a:xfrm>
            <a:off x="4854094" y="6972371"/>
            <a:ext cx="1521306" cy="821095"/>
            <a:chOff x="4587394" y="368371"/>
            <a:chExt cx="4541212" cy="2451029"/>
          </a:xfrm>
        </p:grpSpPr>
        <p:grpSp>
          <p:nvGrpSpPr>
            <p:cNvPr id="160" name="Group 7168"/>
            <p:cNvGrpSpPr>
              <a:grpSpLocks/>
            </p:cNvGrpSpPr>
            <p:nvPr/>
          </p:nvGrpSpPr>
          <p:grpSpPr bwMode="auto">
            <a:xfrm>
              <a:off x="4587394" y="368371"/>
              <a:ext cx="4541212" cy="2451029"/>
              <a:chOff x="3435" y="1916"/>
              <a:chExt cx="466" cy="388"/>
            </a:xfrm>
          </p:grpSpPr>
          <p:sp>
            <p:nvSpPr>
              <p:cNvPr id="162" name="Freeform 7169"/>
              <p:cNvSpPr>
                <a:spLocks noChangeAspect="1"/>
              </p:cNvSpPr>
              <p:nvPr/>
            </p:nvSpPr>
            <p:spPr bwMode="auto">
              <a:xfrm>
                <a:off x="3435" y="1916"/>
                <a:ext cx="466" cy="388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ln>
                <a:headEnd/>
                <a:tailEnd/>
              </a:ln>
              <a:extLst/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/>
              <a:lstStyle/>
              <a:p>
                <a:endParaRPr lang="en-US"/>
              </a:p>
            </p:txBody>
          </p:sp>
          <p:sp>
            <p:nvSpPr>
              <p:cNvPr id="163" name="Freeform 7170"/>
              <p:cNvSpPr>
                <a:spLocks noChangeAspect="1"/>
              </p:cNvSpPr>
              <p:nvPr/>
            </p:nvSpPr>
            <p:spPr bwMode="auto">
              <a:xfrm>
                <a:off x="3488" y="1957"/>
                <a:ext cx="351" cy="292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F6F000">
                      <a:alpha val="52000"/>
                    </a:srgbClr>
                  </a:gs>
                  <a:gs pos="100000">
                    <a:srgbClr val="F6F0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" name="Freeform 7171"/>
              <p:cNvSpPr>
                <a:spLocks noChangeAspect="1"/>
              </p:cNvSpPr>
              <p:nvPr/>
            </p:nvSpPr>
            <p:spPr bwMode="auto">
              <a:xfrm>
                <a:off x="3523" y="1979"/>
                <a:ext cx="300" cy="250"/>
              </a:xfrm>
              <a:custGeom>
                <a:avLst/>
                <a:gdLst>
                  <a:gd name="T0" fmla="*/ 329 w 1841"/>
                  <a:gd name="T1" fmla="*/ 289 h 1533"/>
                  <a:gd name="T2" fmla="*/ 28 w 1841"/>
                  <a:gd name="T3" fmla="*/ 477 h 1533"/>
                  <a:gd name="T4" fmla="*/ 160 w 1841"/>
                  <a:gd name="T5" fmla="*/ 771 h 1533"/>
                  <a:gd name="T6" fmla="*/ 179 w 1841"/>
                  <a:gd name="T7" fmla="*/ 1128 h 1533"/>
                  <a:gd name="T8" fmla="*/ 560 w 1841"/>
                  <a:gd name="T9" fmla="*/ 1097 h 1533"/>
                  <a:gd name="T10" fmla="*/ 873 w 1841"/>
                  <a:gd name="T11" fmla="*/ 1510 h 1533"/>
                  <a:gd name="T12" fmla="*/ 1224 w 1841"/>
                  <a:gd name="T13" fmla="*/ 1235 h 1533"/>
                  <a:gd name="T14" fmla="*/ 1644 w 1841"/>
                  <a:gd name="T15" fmla="*/ 1191 h 1533"/>
                  <a:gd name="T16" fmla="*/ 1575 w 1841"/>
                  <a:gd name="T17" fmla="*/ 621 h 1533"/>
                  <a:gd name="T18" fmla="*/ 1819 w 1841"/>
                  <a:gd name="T19" fmla="*/ 295 h 1533"/>
                  <a:gd name="T20" fmla="*/ 1443 w 1841"/>
                  <a:gd name="T21" fmla="*/ 170 h 1533"/>
                  <a:gd name="T22" fmla="*/ 1155 w 1841"/>
                  <a:gd name="T23" fmla="*/ 7 h 1533"/>
                  <a:gd name="T24" fmla="*/ 786 w 1841"/>
                  <a:gd name="T25" fmla="*/ 214 h 1533"/>
                  <a:gd name="T26" fmla="*/ 448 w 1841"/>
                  <a:gd name="T27" fmla="*/ 26 h 1533"/>
                  <a:gd name="T28" fmla="*/ 329 w 1841"/>
                  <a:gd name="T29" fmla="*/ 289 h 1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41" h="1533">
                    <a:moveTo>
                      <a:pt x="329" y="289"/>
                    </a:moveTo>
                    <a:cubicBezTo>
                      <a:pt x="259" y="364"/>
                      <a:pt x="56" y="397"/>
                      <a:pt x="28" y="477"/>
                    </a:cubicBezTo>
                    <a:cubicBezTo>
                      <a:pt x="0" y="557"/>
                      <a:pt x="135" y="663"/>
                      <a:pt x="160" y="771"/>
                    </a:cubicBezTo>
                    <a:cubicBezTo>
                      <a:pt x="185" y="879"/>
                      <a:pt x="112" y="1074"/>
                      <a:pt x="179" y="1128"/>
                    </a:cubicBezTo>
                    <a:cubicBezTo>
                      <a:pt x="246" y="1182"/>
                      <a:pt x="444" y="1033"/>
                      <a:pt x="560" y="1097"/>
                    </a:cubicBezTo>
                    <a:cubicBezTo>
                      <a:pt x="676" y="1161"/>
                      <a:pt x="762" y="1487"/>
                      <a:pt x="873" y="1510"/>
                    </a:cubicBezTo>
                    <a:cubicBezTo>
                      <a:pt x="984" y="1533"/>
                      <a:pt x="1096" y="1288"/>
                      <a:pt x="1224" y="1235"/>
                    </a:cubicBezTo>
                    <a:cubicBezTo>
                      <a:pt x="1352" y="1182"/>
                      <a:pt x="1586" y="1293"/>
                      <a:pt x="1644" y="1191"/>
                    </a:cubicBezTo>
                    <a:cubicBezTo>
                      <a:pt x="1702" y="1089"/>
                      <a:pt x="1546" y="770"/>
                      <a:pt x="1575" y="621"/>
                    </a:cubicBezTo>
                    <a:cubicBezTo>
                      <a:pt x="1604" y="472"/>
                      <a:pt x="1841" y="370"/>
                      <a:pt x="1819" y="295"/>
                    </a:cubicBezTo>
                    <a:cubicBezTo>
                      <a:pt x="1797" y="220"/>
                      <a:pt x="1554" y="218"/>
                      <a:pt x="1443" y="170"/>
                    </a:cubicBezTo>
                    <a:cubicBezTo>
                      <a:pt x="1332" y="122"/>
                      <a:pt x="1264" y="0"/>
                      <a:pt x="1155" y="7"/>
                    </a:cubicBezTo>
                    <a:cubicBezTo>
                      <a:pt x="1046" y="14"/>
                      <a:pt x="904" y="211"/>
                      <a:pt x="786" y="214"/>
                    </a:cubicBezTo>
                    <a:cubicBezTo>
                      <a:pt x="668" y="217"/>
                      <a:pt x="526" y="15"/>
                      <a:pt x="448" y="26"/>
                    </a:cubicBezTo>
                    <a:cubicBezTo>
                      <a:pt x="370" y="37"/>
                      <a:pt x="397" y="219"/>
                      <a:pt x="329" y="28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4DF00">
                      <a:alpha val="52000"/>
                    </a:srgbClr>
                  </a:gs>
                  <a:gs pos="100000">
                    <a:srgbClr val="E4DF00">
                      <a:gamma/>
                      <a:shade val="46275"/>
                      <a:invGamma/>
                      <a:alpha val="0"/>
                    </a:srgb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5" name="Oval 7172"/>
              <p:cNvSpPr>
                <a:spLocks noChangeAspect="1" noChangeArrowheads="1"/>
              </p:cNvSpPr>
              <p:nvPr/>
            </p:nvSpPr>
            <p:spPr bwMode="auto">
              <a:xfrm>
                <a:off x="3582" y="2040"/>
                <a:ext cx="186" cy="120"/>
              </a:xfrm>
              <a:prstGeom prst="ellipse">
                <a:avLst/>
              </a:prstGeom>
              <a:solidFill>
                <a:schemeClr val="accent5">
                  <a:lumMod val="50000"/>
                  <a:alpha val="20000"/>
                </a:schemeClr>
              </a:solidFill>
              <a:ln w="3175">
                <a:solidFill>
                  <a:srgbClr val="C0BB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61" name="Picture 1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89700" y="1104900"/>
              <a:ext cx="972000" cy="8526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392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5459413" y="9444038"/>
            <a:ext cx="13985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Figure 3.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323014" y="449341"/>
            <a:ext cx="197361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A. Mutual Exclusivity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319004" y="3379282"/>
            <a:ext cx="229556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B. Flux Balance Analysis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319004" y="6350180"/>
            <a:ext cx="21561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C. Guilt By Association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0"/>
            <a:ext cx="65913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/>
            <a:r>
              <a:rPr lang="en-US" sz="1400" b="1" dirty="0"/>
              <a:t>Figure 3.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4232EC18-F651-E64A-A7DF-EDA4D851545F}"/>
              </a:ext>
            </a:extLst>
          </p:cNvPr>
          <p:cNvGrpSpPr>
            <a:grpSpLocks noChangeAspect="1"/>
          </p:cNvGrpSpPr>
          <p:nvPr/>
        </p:nvGrpSpPr>
        <p:grpSpPr>
          <a:xfrm>
            <a:off x="2528171" y="3805541"/>
            <a:ext cx="1353410" cy="1779377"/>
            <a:chOff x="4024024" y="3215562"/>
            <a:chExt cx="1402483" cy="1843895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0BE23E97-5688-BF44-8C47-E0D93DDB1534}"/>
                </a:ext>
              </a:extLst>
            </p:cNvPr>
            <p:cNvCxnSpPr>
              <a:cxnSpLocks/>
            </p:cNvCxnSpPr>
            <p:nvPr/>
          </p:nvCxnSpPr>
          <p:spPr>
            <a:xfrm>
              <a:off x="4039840" y="3789108"/>
              <a:ext cx="331998" cy="162275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xmlns="" id="{15DB8F0B-DDE7-D144-9A84-84C93909C461}"/>
                </a:ext>
              </a:extLst>
            </p:cNvPr>
            <p:cNvSpPr/>
            <p:nvPr/>
          </p:nvSpPr>
          <p:spPr>
            <a:xfrm>
              <a:off x="4253080" y="3709125"/>
              <a:ext cx="941402" cy="930985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xmlns="" id="{06C49183-F657-9245-B4DC-49B73128D89B}"/>
                </a:ext>
              </a:extLst>
            </p:cNvPr>
            <p:cNvSpPr/>
            <p:nvPr/>
          </p:nvSpPr>
          <p:spPr>
            <a:xfrm>
              <a:off x="4674304" y="367231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xmlns="" id="{8C9D4C67-4E5F-8648-A5B3-9E756B160878}"/>
                </a:ext>
              </a:extLst>
            </p:cNvPr>
            <p:cNvSpPr/>
            <p:nvPr/>
          </p:nvSpPr>
          <p:spPr>
            <a:xfrm>
              <a:off x="4869736" y="3706378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xmlns="" id="{D7212690-7284-AF45-8CF6-CA1020069B9D}"/>
                </a:ext>
              </a:extLst>
            </p:cNvPr>
            <p:cNvSpPr/>
            <p:nvPr/>
          </p:nvSpPr>
          <p:spPr>
            <a:xfrm>
              <a:off x="4433634" y="37278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xmlns="" id="{323AA6AF-9701-C94C-B7AC-37EEA74D9B52}"/>
                </a:ext>
              </a:extLst>
            </p:cNvPr>
            <p:cNvSpPr/>
            <p:nvPr/>
          </p:nvSpPr>
          <p:spPr>
            <a:xfrm>
              <a:off x="4263838" y="3897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xmlns="" id="{FC6DF99F-15B0-2D4E-A868-C3A27A22D6C5}"/>
                </a:ext>
              </a:extLst>
            </p:cNvPr>
            <p:cNvSpPr/>
            <p:nvPr/>
          </p:nvSpPr>
          <p:spPr>
            <a:xfrm>
              <a:off x="4210158" y="413130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xmlns="" id="{C52F59DF-3770-4F4A-B9FB-1D06326A1689}"/>
                </a:ext>
              </a:extLst>
            </p:cNvPr>
            <p:cNvSpPr/>
            <p:nvPr/>
          </p:nvSpPr>
          <p:spPr>
            <a:xfrm>
              <a:off x="4274596" y="438073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xmlns="" id="{0FBC2C0A-CD83-874E-B71B-42FAADAC3186}"/>
                </a:ext>
              </a:extLst>
            </p:cNvPr>
            <p:cNvSpPr/>
            <p:nvPr/>
          </p:nvSpPr>
          <p:spPr>
            <a:xfrm>
              <a:off x="4433634" y="451262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xmlns="" id="{CFD68C06-6B66-C64A-B8B6-1C19985BBC3A}"/>
                </a:ext>
              </a:extLst>
            </p:cNvPr>
            <p:cNvSpPr/>
            <p:nvPr/>
          </p:nvSpPr>
          <p:spPr>
            <a:xfrm>
              <a:off x="5147963" y="42007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xmlns="" id="{E00E2A62-77BB-034B-9D94-04E4E1778A38}"/>
                </a:ext>
              </a:extLst>
            </p:cNvPr>
            <p:cNvSpPr/>
            <p:nvPr/>
          </p:nvSpPr>
          <p:spPr>
            <a:xfrm>
              <a:off x="4909778" y="452958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xmlns="" id="{071AF756-A911-E647-B52A-05F6E52C87FD}"/>
                </a:ext>
              </a:extLst>
            </p:cNvPr>
            <p:cNvSpPr/>
            <p:nvPr/>
          </p:nvSpPr>
          <p:spPr>
            <a:xfrm>
              <a:off x="4676534" y="456891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xmlns="" id="{A9CE96DF-B9B9-5541-94D4-D5ECC797D961}"/>
                </a:ext>
              </a:extLst>
            </p:cNvPr>
            <p:cNvSpPr/>
            <p:nvPr/>
          </p:nvSpPr>
          <p:spPr>
            <a:xfrm>
              <a:off x="5143225" y="40326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xmlns="" id="{2F784687-A3B9-9543-A7E7-5E8E52E75ACC}"/>
                </a:ext>
              </a:extLst>
            </p:cNvPr>
            <p:cNvSpPr/>
            <p:nvPr/>
          </p:nvSpPr>
          <p:spPr>
            <a:xfrm>
              <a:off x="5079406" y="4390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xmlns="" id="{5D1188F1-F57D-1847-B707-87CA55460B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8792" y="3215562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xmlns="" id="{2F38CD99-94CD-F942-A68B-644CA12ABE4A}"/>
                </a:ext>
              </a:extLst>
            </p:cNvPr>
            <p:cNvSpPr/>
            <p:nvPr/>
          </p:nvSpPr>
          <p:spPr>
            <a:xfrm>
              <a:off x="5044792" y="36367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xmlns="" id="{2C348B54-EFB1-B244-8A6B-B40906D8CA9D}"/>
                </a:ext>
              </a:extLst>
            </p:cNvPr>
            <p:cNvSpPr/>
            <p:nvPr/>
          </p:nvSpPr>
          <p:spPr>
            <a:xfrm>
              <a:off x="5044792" y="34300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xmlns="" id="{6B748AEE-51EF-9E4F-9DB3-2825FD4B0876}"/>
                </a:ext>
              </a:extLst>
            </p:cNvPr>
            <p:cNvSpPr/>
            <p:nvPr/>
          </p:nvSpPr>
          <p:spPr>
            <a:xfrm>
              <a:off x="5049838" y="32155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xmlns="" id="{182480B1-EC23-EF4D-AC5F-361D53185B78}"/>
                </a:ext>
              </a:extLst>
            </p:cNvPr>
            <p:cNvSpPr/>
            <p:nvPr/>
          </p:nvSpPr>
          <p:spPr>
            <a:xfrm>
              <a:off x="5240222" y="37160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xmlns="" id="{62289B95-7C15-4D49-B088-90AA0F78D7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94222" y="3410759"/>
              <a:ext cx="0" cy="305326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xmlns="" id="{EBF75C6D-E7DF-A340-9091-2B7803C6130A}"/>
                </a:ext>
              </a:extLst>
            </p:cNvPr>
            <p:cNvSpPr/>
            <p:nvPr/>
          </p:nvSpPr>
          <p:spPr>
            <a:xfrm>
              <a:off x="5240222" y="35094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xmlns="" id="{2E9B5C61-796B-0849-83B8-142FA0364BC8}"/>
                </a:ext>
              </a:extLst>
            </p:cNvPr>
            <p:cNvSpPr/>
            <p:nvPr/>
          </p:nvSpPr>
          <p:spPr>
            <a:xfrm>
              <a:off x="5240222" y="33027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xmlns="" id="{DEE920F8-E27F-994E-97BD-2C0F8C76C8B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0608" y="3808267"/>
              <a:ext cx="195430" cy="1273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xmlns="" id="{096B45C8-AA93-A14B-8E6A-0C1CD3A04EAE}"/>
                </a:ext>
              </a:extLst>
            </p:cNvPr>
            <p:cNvSpPr/>
            <p:nvPr/>
          </p:nvSpPr>
          <p:spPr>
            <a:xfrm>
              <a:off x="5044792" y="3843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xmlns="" id="{2B6E8C5B-D476-5241-9FF7-7089C4E0B9D4}"/>
                </a:ext>
              </a:extLst>
            </p:cNvPr>
            <p:cNvSpPr/>
            <p:nvPr/>
          </p:nvSpPr>
          <p:spPr>
            <a:xfrm>
              <a:off x="4024024" y="377329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30" name="Straight Connector 129">
              <a:extLst>
                <a:ext uri="{FF2B5EF4-FFF2-40B4-BE49-F238E27FC236}">
                  <a16:creationId xmlns:a16="http://schemas.microsoft.com/office/drawing/2014/main" xmlns="" id="{63DB1423-220E-7E40-8766-15DCC16AEF2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0534" y="4676919"/>
              <a:ext cx="0" cy="1342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xmlns="" id="{AD898258-201C-FC4A-B604-6FBF6C5A759D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110073" y="4498639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xmlns="" id="{6AEE48D0-E2C7-5B41-887E-2E943E80E409}"/>
                </a:ext>
              </a:extLst>
            </p:cNvPr>
            <p:cNvSpPr/>
            <p:nvPr/>
          </p:nvSpPr>
          <p:spPr>
            <a:xfrm rot="5400000">
              <a:off x="5104010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3" name="Oval 132">
              <a:extLst>
                <a:ext uri="{FF2B5EF4-FFF2-40B4-BE49-F238E27FC236}">
                  <a16:creationId xmlns:a16="http://schemas.microsoft.com/office/drawing/2014/main" xmlns="" id="{89C94016-1E4C-4844-B504-0C4966A98C44}"/>
                </a:ext>
              </a:extLst>
            </p:cNvPr>
            <p:cNvSpPr/>
            <p:nvPr/>
          </p:nvSpPr>
          <p:spPr>
            <a:xfrm rot="5400000">
              <a:off x="5318507" y="4761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xmlns="" id="{620C0FD0-9F55-7E42-8311-7B18AA40D530}"/>
                </a:ext>
              </a:extLst>
            </p:cNvPr>
            <p:cNvCxnSpPr>
              <a:cxnSpLocks/>
            </p:cNvCxnSpPr>
            <p:nvPr/>
          </p:nvCxnSpPr>
          <p:spPr>
            <a:xfrm>
              <a:off x="5024648" y="5005457"/>
              <a:ext cx="206662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xmlns="" id="{5C6EFB23-B577-224F-ACEF-E3C49B72A9B4}"/>
                </a:ext>
              </a:extLst>
            </p:cNvPr>
            <p:cNvSpPr/>
            <p:nvPr/>
          </p:nvSpPr>
          <p:spPr>
            <a:xfrm rot="5400000">
              <a:off x="5024648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xmlns="" id="{0DCC94F1-AF47-4841-A107-F664263764C0}"/>
                </a:ext>
              </a:extLst>
            </p:cNvPr>
            <p:cNvSpPr/>
            <p:nvPr/>
          </p:nvSpPr>
          <p:spPr>
            <a:xfrm rot="5400000">
              <a:off x="5231310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37" name="Straight Connector 136">
              <a:extLst>
                <a:ext uri="{FF2B5EF4-FFF2-40B4-BE49-F238E27FC236}">
                  <a16:creationId xmlns:a16="http://schemas.microsoft.com/office/drawing/2014/main" xmlns="" id="{E9F343F2-9154-EE43-B080-A1906AFE244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3164" y="4771843"/>
              <a:ext cx="127300" cy="19543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xmlns="" id="{F4B61362-9786-D849-A3D1-751E1BA35DD8}"/>
                </a:ext>
              </a:extLst>
            </p:cNvPr>
            <p:cNvSpPr/>
            <p:nvPr/>
          </p:nvSpPr>
          <p:spPr>
            <a:xfrm rot="5400000">
              <a:off x="4690686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xmlns="" id="{8E3B952D-6665-FF49-90C7-311611E3B5BB}"/>
                </a:ext>
              </a:extLst>
            </p:cNvPr>
            <p:cNvSpPr/>
            <p:nvPr/>
          </p:nvSpPr>
          <p:spPr>
            <a:xfrm rot="5400000">
              <a:off x="4897348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FC46487B-637D-7D49-8971-6E28F8EB78A4}"/>
              </a:ext>
            </a:extLst>
          </p:cNvPr>
          <p:cNvGrpSpPr/>
          <p:nvPr/>
        </p:nvGrpSpPr>
        <p:grpSpPr>
          <a:xfrm>
            <a:off x="1186125" y="4614164"/>
            <a:ext cx="890051" cy="396639"/>
            <a:chOff x="4106333" y="1371636"/>
            <a:chExt cx="1193799" cy="550297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xmlns="" id="{8B0C6736-D931-7B42-80F0-9F7649119E63}"/>
                </a:ext>
              </a:extLst>
            </p:cNvPr>
            <p:cNvSpPr/>
            <p:nvPr/>
          </p:nvSpPr>
          <p:spPr>
            <a:xfrm>
              <a:off x="4106333" y="1371636"/>
              <a:ext cx="660400" cy="3978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xmlns="" id="{DE7B5C6D-060D-F040-8930-D52D06B04185}"/>
                </a:ext>
              </a:extLst>
            </p:cNvPr>
            <p:cNvSpPr/>
            <p:nvPr/>
          </p:nvSpPr>
          <p:spPr>
            <a:xfrm>
              <a:off x="5130799" y="1524036"/>
              <a:ext cx="169333" cy="3978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7" name="TextBox 40">
            <a:extLst>
              <a:ext uri="{FF2B5EF4-FFF2-40B4-BE49-F238E27FC236}">
                <a16:creationId xmlns:a16="http://schemas.microsoft.com/office/drawing/2014/main" xmlns="" id="{94C74D35-5BDC-A348-869C-3DE0D8DE3EEA}"/>
              </a:ext>
            </a:extLst>
          </p:cNvPr>
          <p:cNvSpPr txBox="1"/>
          <p:nvPr/>
        </p:nvSpPr>
        <p:spPr>
          <a:xfrm>
            <a:off x="828861" y="5582198"/>
            <a:ext cx="14220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Arial"/>
                <a:cs typeface="Arial"/>
              </a:rPr>
              <a:t>Initial metabolic</a:t>
            </a:r>
          </a:p>
          <a:p>
            <a:pPr algn="ctr"/>
            <a:r>
              <a:rPr lang="en-US" sz="1400" dirty="0">
                <a:latin typeface="Arial"/>
                <a:cs typeface="Arial"/>
              </a:rPr>
              <a:t>model</a:t>
            </a:r>
          </a:p>
        </p:txBody>
      </p:sp>
      <p:sp>
        <p:nvSpPr>
          <p:cNvPr id="18" name="TextBox 41">
            <a:extLst>
              <a:ext uri="{FF2B5EF4-FFF2-40B4-BE49-F238E27FC236}">
                <a16:creationId xmlns:a16="http://schemas.microsoft.com/office/drawing/2014/main" xmlns="" id="{64760286-3C85-7748-ABEA-359FC5A63EB1}"/>
              </a:ext>
            </a:extLst>
          </p:cNvPr>
          <p:cNvSpPr txBox="1"/>
          <p:nvPr/>
        </p:nvSpPr>
        <p:spPr>
          <a:xfrm>
            <a:off x="2776755" y="5618033"/>
            <a:ext cx="1465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Arial"/>
                <a:cs typeface="Arial"/>
              </a:rPr>
              <a:t>Identify SL pairs</a:t>
            </a:r>
          </a:p>
        </p:txBody>
      </p:sp>
      <p:sp>
        <p:nvSpPr>
          <p:cNvPr id="19" name="Smiley Face 18">
            <a:extLst>
              <a:ext uri="{FF2B5EF4-FFF2-40B4-BE49-F238E27FC236}">
                <a16:creationId xmlns:a16="http://schemas.microsoft.com/office/drawing/2014/main" xmlns="" id="{30B3D94A-41F5-3D4D-98F8-FB7CAA76EFDA}"/>
              </a:ext>
            </a:extLst>
          </p:cNvPr>
          <p:cNvSpPr/>
          <p:nvPr/>
        </p:nvSpPr>
        <p:spPr>
          <a:xfrm>
            <a:off x="2260983" y="4608386"/>
            <a:ext cx="306516" cy="33391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Equal 19">
            <a:extLst>
              <a:ext uri="{FF2B5EF4-FFF2-40B4-BE49-F238E27FC236}">
                <a16:creationId xmlns:a16="http://schemas.microsoft.com/office/drawing/2014/main" xmlns="" id="{0E970DAB-F71A-7E4B-9958-1A65824FC4CF}"/>
              </a:ext>
            </a:extLst>
          </p:cNvPr>
          <p:cNvSpPr/>
          <p:nvPr/>
        </p:nvSpPr>
        <p:spPr>
          <a:xfrm>
            <a:off x="1959402" y="4611768"/>
            <a:ext cx="301581" cy="331401"/>
          </a:xfrm>
          <a:prstGeom prst="mathEqual">
            <a:avLst/>
          </a:prstGeom>
          <a:solidFill>
            <a:schemeClr val="tx1"/>
          </a:solidFill>
          <a:ln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Multiply 21">
            <a:extLst>
              <a:ext uri="{FF2B5EF4-FFF2-40B4-BE49-F238E27FC236}">
                <a16:creationId xmlns:a16="http://schemas.microsoft.com/office/drawing/2014/main" xmlns="" id="{3732855A-930E-3944-81D8-416E62B5595F}"/>
              </a:ext>
            </a:extLst>
          </p:cNvPr>
          <p:cNvSpPr/>
          <p:nvPr/>
        </p:nvSpPr>
        <p:spPr>
          <a:xfrm>
            <a:off x="3462008" y="4174367"/>
            <a:ext cx="184273" cy="1735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Multiply 22">
            <a:extLst>
              <a:ext uri="{FF2B5EF4-FFF2-40B4-BE49-F238E27FC236}">
                <a16:creationId xmlns:a16="http://schemas.microsoft.com/office/drawing/2014/main" xmlns="" id="{FBC0BF4A-A608-9A42-802D-CA6FB0C276E9}"/>
              </a:ext>
            </a:extLst>
          </p:cNvPr>
          <p:cNvSpPr/>
          <p:nvPr/>
        </p:nvSpPr>
        <p:spPr>
          <a:xfrm>
            <a:off x="3325159" y="5261097"/>
            <a:ext cx="184273" cy="1735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Equal 23">
            <a:extLst>
              <a:ext uri="{FF2B5EF4-FFF2-40B4-BE49-F238E27FC236}">
                <a16:creationId xmlns:a16="http://schemas.microsoft.com/office/drawing/2014/main" xmlns="" id="{82E4C6AC-7C48-6B4B-B3EA-3482319AD667}"/>
              </a:ext>
            </a:extLst>
          </p:cNvPr>
          <p:cNvSpPr/>
          <p:nvPr/>
        </p:nvSpPr>
        <p:spPr>
          <a:xfrm>
            <a:off x="3647629" y="4602377"/>
            <a:ext cx="301581" cy="331401"/>
          </a:xfrm>
          <a:prstGeom prst="mathEqual">
            <a:avLst/>
          </a:prstGeom>
          <a:solidFill>
            <a:schemeClr val="tx1"/>
          </a:solidFill>
          <a:ln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Equal 24">
            <a:extLst>
              <a:ext uri="{FF2B5EF4-FFF2-40B4-BE49-F238E27FC236}">
                <a16:creationId xmlns:a16="http://schemas.microsoft.com/office/drawing/2014/main" xmlns="" id="{D7150C1D-2BFF-B142-9F8A-51942CBF0ECC}"/>
              </a:ext>
            </a:extLst>
          </p:cNvPr>
          <p:cNvSpPr/>
          <p:nvPr/>
        </p:nvSpPr>
        <p:spPr>
          <a:xfrm>
            <a:off x="5466359" y="4616741"/>
            <a:ext cx="301581" cy="331401"/>
          </a:xfrm>
          <a:prstGeom prst="mathEqual">
            <a:avLst/>
          </a:prstGeom>
          <a:solidFill>
            <a:schemeClr val="tx1"/>
          </a:solidFill>
          <a:ln>
            <a:solidFill>
              <a:srgbClr val="BFBFB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Smiley Face 25">
            <a:extLst>
              <a:ext uri="{FF2B5EF4-FFF2-40B4-BE49-F238E27FC236}">
                <a16:creationId xmlns:a16="http://schemas.microsoft.com/office/drawing/2014/main" xmlns="" id="{6FA6384E-3731-AE40-B635-FB6F55FBF843}"/>
              </a:ext>
            </a:extLst>
          </p:cNvPr>
          <p:cNvSpPr/>
          <p:nvPr/>
        </p:nvSpPr>
        <p:spPr>
          <a:xfrm>
            <a:off x="5778016" y="4600074"/>
            <a:ext cx="306516" cy="333916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7" name="TextBox 50">
            <a:extLst>
              <a:ext uri="{FF2B5EF4-FFF2-40B4-BE49-F238E27FC236}">
                <a16:creationId xmlns:a16="http://schemas.microsoft.com/office/drawing/2014/main" xmlns="" id="{C4FF961A-EC28-024F-96EA-EA453368F616}"/>
              </a:ext>
            </a:extLst>
          </p:cNvPr>
          <p:cNvSpPr txBox="1"/>
          <p:nvPr/>
        </p:nvSpPr>
        <p:spPr>
          <a:xfrm>
            <a:off x="4386229" y="5585947"/>
            <a:ext cx="1551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latin typeface="Arial"/>
                <a:cs typeface="Arial"/>
              </a:rPr>
              <a:t>Identify Synthetic</a:t>
            </a:r>
          </a:p>
          <a:p>
            <a:pPr algn="ctr"/>
            <a:r>
              <a:rPr lang="en-US" sz="1400" dirty="0">
                <a:latin typeface="Arial"/>
                <a:cs typeface="Arial"/>
              </a:rPr>
              <a:t>Rescue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2F37C3CD-7E7F-5A43-8358-495DF5E4619D}"/>
              </a:ext>
            </a:extLst>
          </p:cNvPr>
          <p:cNvGrpSpPr>
            <a:grpSpLocks noChangeAspect="1"/>
          </p:cNvGrpSpPr>
          <p:nvPr/>
        </p:nvGrpSpPr>
        <p:grpSpPr>
          <a:xfrm>
            <a:off x="773470" y="3802821"/>
            <a:ext cx="1353410" cy="1779377"/>
            <a:chOff x="4024024" y="3215562"/>
            <a:chExt cx="1402483" cy="1843895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xmlns="" id="{720F385C-9B94-384D-87EC-3B1F78A34CE8}"/>
                </a:ext>
              </a:extLst>
            </p:cNvPr>
            <p:cNvCxnSpPr>
              <a:cxnSpLocks/>
              <a:stCxn id="42" idx="1"/>
              <a:endCxn id="82" idx="6"/>
            </p:cNvCxnSpPr>
            <p:nvPr/>
          </p:nvCxnSpPr>
          <p:spPr>
            <a:xfrm>
              <a:off x="4039840" y="3789108"/>
              <a:ext cx="331998" cy="162275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4BEE1CD9-52F2-DD4C-B651-0085DC813341}"/>
                </a:ext>
              </a:extLst>
            </p:cNvPr>
            <p:cNvSpPr/>
            <p:nvPr/>
          </p:nvSpPr>
          <p:spPr>
            <a:xfrm>
              <a:off x="4253080" y="3709125"/>
              <a:ext cx="941402" cy="930985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xmlns="" id="{13AC5EFA-530A-9745-B131-B28DA3F38A81}"/>
                </a:ext>
              </a:extLst>
            </p:cNvPr>
            <p:cNvSpPr/>
            <p:nvPr/>
          </p:nvSpPr>
          <p:spPr>
            <a:xfrm>
              <a:off x="4674304" y="367231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xmlns="" id="{3003BF6F-D98C-2749-B0AA-AC1E4A2AEC43}"/>
                </a:ext>
              </a:extLst>
            </p:cNvPr>
            <p:cNvSpPr/>
            <p:nvPr/>
          </p:nvSpPr>
          <p:spPr>
            <a:xfrm>
              <a:off x="4869736" y="3706378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xmlns="" id="{81D5E51A-35A2-0A40-8DC8-0DFCE24629CA}"/>
                </a:ext>
              </a:extLst>
            </p:cNvPr>
            <p:cNvSpPr/>
            <p:nvPr/>
          </p:nvSpPr>
          <p:spPr>
            <a:xfrm>
              <a:off x="4433634" y="37278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xmlns="" id="{4BE3FFF5-D3B8-DA42-9C33-FA5F1F47E224}"/>
                </a:ext>
              </a:extLst>
            </p:cNvPr>
            <p:cNvSpPr/>
            <p:nvPr/>
          </p:nvSpPr>
          <p:spPr>
            <a:xfrm>
              <a:off x="4263838" y="3897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xmlns="" id="{15C0F693-C1D6-7945-A8BA-86A95667D045}"/>
                </a:ext>
              </a:extLst>
            </p:cNvPr>
            <p:cNvSpPr/>
            <p:nvPr/>
          </p:nvSpPr>
          <p:spPr>
            <a:xfrm>
              <a:off x="4210158" y="413130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xmlns="" id="{50E85090-DB40-E34E-A083-76D8FD419C4D}"/>
                </a:ext>
              </a:extLst>
            </p:cNvPr>
            <p:cNvSpPr/>
            <p:nvPr/>
          </p:nvSpPr>
          <p:spPr>
            <a:xfrm>
              <a:off x="4274596" y="438073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xmlns="" id="{8F0FC1B7-F71A-7549-B3FF-762C630C0789}"/>
                </a:ext>
              </a:extLst>
            </p:cNvPr>
            <p:cNvSpPr/>
            <p:nvPr/>
          </p:nvSpPr>
          <p:spPr>
            <a:xfrm>
              <a:off x="4433634" y="451262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xmlns="" id="{6D7CCA0C-51C1-7E48-AEB4-9707E56DE97F}"/>
                </a:ext>
              </a:extLst>
            </p:cNvPr>
            <p:cNvSpPr/>
            <p:nvPr/>
          </p:nvSpPr>
          <p:spPr>
            <a:xfrm>
              <a:off x="5147963" y="42007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xmlns="" id="{5187884C-A4EA-EA40-9FCF-4DFE3099D41F}"/>
                </a:ext>
              </a:extLst>
            </p:cNvPr>
            <p:cNvSpPr/>
            <p:nvPr/>
          </p:nvSpPr>
          <p:spPr>
            <a:xfrm>
              <a:off x="4909778" y="452958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xmlns="" id="{A46A6B39-A037-4749-938D-97CC09213EC8}"/>
                </a:ext>
              </a:extLst>
            </p:cNvPr>
            <p:cNvSpPr/>
            <p:nvPr/>
          </p:nvSpPr>
          <p:spPr>
            <a:xfrm>
              <a:off x="4676534" y="456891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xmlns="" id="{D71AB054-CE03-4F46-9C3A-9E98B3D20494}"/>
                </a:ext>
              </a:extLst>
            </p:cNvPr>
            <p:cNvSpPr/>
            <p:nvPr/>
          </p:nvSpPr>
          <p:spPr>
            <a:xfrm>
              <a:off x="5143225" y="40326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xmlns="" id="{3592C470-6FB7-B544-B709-3D0D6C48ECFC}"/>
                </a:ext>
              </a:extLst>
            </p:cNvPr>
            <p:cNvSpPr/>
            <p:nvPr/>
          </p:nvSpPr>
          <p:spPr>
            <a:xfrm>
              <a:off x="5079406" y="4390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xmlns="" id="{F07B22F7-6978-0242-84BB-181E20D5467C}"/>
                </a:ext>
              </a:extLst>
            </p:cNvPr>
            <p:cNvCxnSpPr>
              <a:cxnSpLocks/>
              <a:stCxn id="84" idx="0"/>
              <a:endCxn id="100" idx="0"/>
            </p:cNvCxnSpPr>
            <p:nvPr/>
          </p:nvCxnSpPr>
          <p:spPr>
            <a:xfrm flipV="1">
              <a:off x="5098792" y="3215562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xmlns="" id="{13B2B8C7-275E-384C-A739-7A394826DE79}"/>
                </a:ext>
              </a:extLst>
            </p:cNvPr>
            <p:cNvSpPr/>
            <p:nvPr/>
          </p:nvSpPr>
          <p:spPr>
            <a:xfrm>
              <a:off x="5044792" y="36367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xmlns="" id="{321401AF-76C7-5045-814F-6C91E0DF386C}"/>
                </a:ext>
              </a:extLst>
            </p:cNvPr>
            <p:cNvSpPr/>
            <p:nvPr/>
          </p:nvSpPr>
          <p:spPr>
            <a:xfrm>
              <a:off x="5044792" y="34300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xmlns="" id="{A7D36634-5A86-BA48-8B12-B2C3AA9D7ECB}"/>
                </a:ext>
              </a:extLst>
            </p:cNvPr>
            <p:cNvSpPr/>
            <p:nvPr/>
          </p:nvSpPr>
          <p:spPr>
            <a:xfrm>
              <a:off x="5049838" y="32155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xmlns="" id="{9159E726-7384-544D-A90E-DC22D472926E}"/>
                </a:ext>
              </a:extLst>
            </p:cNvPr>
            <p:cNvSpPr/>
            <p:nvPr/>
          </p:nvSpPr>
          <p:spPr>
            <a:xfrm>
              <a:off x="5240222" y="37160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xmlns="" id="{6E922396-9026-F749-94E8-8490E8A57DBB}"/>
                </a:ext>
              </a:extLst>
            </p:cNvPr>
            <p:cNvCxnSpPr>
              <a:cxnSpLocks/>
              <a:endCxn id="36" idx="4"/>
            </p:cNvCxnSpPr>
            <p:nvPr/>
          </p:nvCxnSpPr>
          <p:spPr>
            <a:xfrm flipV="1">
              <a:off x="5294222" y="3410759"/>
              <a:ext cx="0" cy="305326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Oval 87">
              <a:extLst>
                <a:ext uri="{FF2B5EF4-FFF2-40B4-BE49-F238E27FC236}">
                  <a16:creationId xmlns:a16="http://schemas.microsoft.com/office/drawing/2014/main" xmlns="" id="{F9FBCACE-14C2-4B47-A689-E85055D44C86}"/>
                </a:ext>
              </a:extLst>
            </p:cNvPr>
            <p:cNvSpPr/>
            <p:nvPr/>
          </p:nvSpPr>
          <p:spPr>
            <a:xfrm>
              <a:off x="5240222" y="35094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CAD4374A-51D7-7E4F-97FC-2F838A35A87E}"/>
                </a:ext>
              </a:extLst>
            </p:cNvPr>
            <p:cNvSpPr/>
            <p:nvPr/>
          </p:nvSpPr>
          <p:spPr>
            <a:xfrm>
              <a:off x="5240222" y="33027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xmlns="" id="{581C38D0-1892-1C42-A6C0-6270CD50E545}"/>
                </a:ext>
              </a:extLst>
            </p:cNvPr>
            <p:cNvCxnSpPr>
              <a:cxnSpLocks/>
              <a:stCxn id="101" idx="3"/>
              <a:endCxn id="84" idx="3"/>
            </p:cNvCxnSpPr>
            <p:nvPr/>
          </p:nvCxnSpPr>
          <p:spPr>
            <a:xfrm flipH="1">
              <a:off x="5060608" y="3808267"/>
              <a:ext cx="195430" cy="1273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CBBF561C-D971-C74B-B770-E54EAFF7D237}"/>
                </a:ext>
              </a:extLst>
            </p:cNvPr>
            <p:cNvSpPr/>
            <p:nvPr/>
          </p:nvSpPr>
          <p:spPr>
            <a:xfrm>
              <a:off x="5044792" y="3843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xmlns="" id="{FF7F741B-F887-7941-A143-62234A165E48}"/>
                </a:ext>
              </a:extLst>
            </p:cNvPr>
            <p:cNvSpPr/>
            <p:nvPr/>
          </p:nvSpPr>
          <p:spPr>
            <a:xfrm>
              <a:off x="4024024" y="377329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xmlns="" id="{CF17421D-CE47-3846-8EBC-F2081B553027}"/>
                </a:ext>
              </a:extLst>
            </p:cNvPr>
            <p:cNvCxnSpPr>
              <a:cxnSpLocks/>
              <a:endCxn id="93" idx="4"/>
            </p:cNvCxnSpPr>
            <p:nvPr/>
          </p:nvCxnSpPr>
          <p:spPr>
            <a:xfrm flipV="1">
              <a:off x="4730534" y="4676919"/>
              <a:ext cx="0" cy="1342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xmlns="" id="{C69A61F1-57DD-3949-B47C-D3F19CD91CD4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110073" y="4498639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Oval 94">
              <a:extLst>
                <a:ext uri="{FF2B5EF4-FFF2-40B4-BE49-F238E27FC236}">
                  <a16:creationId xmlns:a16="http://schemas.microsoft.com/office/drawing/2014/main" xmlns="" id="{CA2855A5-E3B9-3543-962F-4C1E4011F1AA}"/>
                </a:ext>
              </a:extLst>
            </p:cNvPr>
            <p:cNvSpPr/>
            <p:nvPr/>
          </p:nvSpPr>
          <p:spPr>
            <a:xfrm rot="5400000">
              <a:off x="5104010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xmlns="" id="{93A3D701-B745-CC49-B533-C6DE02509BE1}"/>
                </a:ext>
              </a:extLst>
            </p:cNvPr>
            <p:cNvSpPr/>
            <p:nvPr/>
          </p:nvSpPr>
          <p:spPr>
            <a:xfrm rot="5400000">
              <a:off x="5318507" y="4761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7636584B-A9C6-3C43-A24F-855911A036F5}"/>
                </a:ext>
              </a:extLst>
            </p:cNvPr>
            <p:cNvCxnSpPr>
              <a:cxnSpLocks/>
            </p:cNvCxnSpPr>
            <p:nvPr/>
          </p:nvCxnSpPr>
          <p:spPr>
            <a:xfrm>
              <a:off x="5024648" y="5005457"/>
              <a:ext cx="206662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>
              <a:extLst>
                <a:ext uri="{FF2B5EF4-FFF2-40B4-BE49-F238E27FC236}">
                  <a16:creationId xmlns:a16="http://schemas.microsoft.com/office/drawing/2014/main" xmlns="" id="{54AB3F8F-E72C-244A-964E-C32BB9973FDE}"/>
                </a:ext>
              </a:extLst>
            </p:cNvPr>
            <p:cNvSpPr/>
            <p:nvPr/>
          </p:nvSpPr>
          <p:spPr>
            <a:xfrm rot="5400000">
              <a:off x="5024648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xmlns="" id="{89E6C4BD-8CCC-C845-A07C-F30E50840A75}"/>
                </a:ext>
              </a:extLst>
            </p:cNvPr>
            <p:cNvSpPr/>
            <p:nvPr/>
          </p:nvSpPr>
          <p:spPr>
            <a:xfrm rot="5400000">
              <a:off x="5231310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xmlns="" id="{33114088-FD27-324C-AD26-BF006301E6C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3164" y="4771843"/>
              <a:ext cx="127300" cy="19543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xmlns="" id="{AC437A43-9DA1-0741-A2FC-DEA302C3C8DA}"/>
                </a:ext>
              </a:extLst>
            </p:cNvPr>
            <p:cNvSpPr/>
            <p:nvPr/>
          </p:nvSpPr>
          <p:spPr>
            <a:xfrm rot="5400000">
              <a:off x="4690686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xmlns="" id="{EB690EDF-BF83-294E-BF7E-D6581F93B96D}"/>
                </a:ext>
              </a:extLst>
            </p:cNvPr>
            <p:cNvSpPr/>
            <p:nvPr/>
          </p:nvSpPr>
          <p:spPr>
            <a:xfrm rot="5400000">
              <a:off x="4897348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2C6567C7-CE1A-6C49-B6D4-E9355719EF3D}"/>
              </a:ext>
            </a:extLst>
          </p:cNvPr>
          <p:cNvGrpSpPr>
            <a:grpSpLocks noChangeAspect="1"/>
          </p:cNvGrpSpPr>
          <p:nvPr/>
        </p:nvGrpSpPr>
        <p:grpSpPr>
          <a:xfrm>
            <a:off x="4291768" y="3796832"/>
            <a:ext cx="1353410" cy="1779377"/>
            <a:chOff x="4024024" y="3215562"/>
            <a:chExt cx="1402483" cy="1843895"/>
          </a:xfrm>
        </p:grpSpPr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xmlns="" id="{D773CE05-F8BE-374E-A68E-D50A2AA80F50}"/>
                </a:ext>
              </a:extLst>
            </p:cNvPr>
            <p:cNvCxnSpPr>
              <a:cxnSpLocks/>
            </p:cNvCxnSpPr>
            <p:nvPr/>
          </p:nvCxnSpPr>
          <p:spPr>
            <a:xfrm>
              <a:off x="4039840" y="3789108"/>
              <a:ext cx="331998" cy="162275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30007B8B-1777-1849-A921-5D82E3B84E0A}"/>
                </a:ext>
              </a:extLst>
            </p:cNvPr>
            <p:cNvSpPr/>
            <p:nvPr/>
          </p:nvSpPr>
          <p:spPr>
            <a:xfrm>
              <a:off x="4253080" y="3709125"/>
              <a:ext cx="941402" cy="930985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xmlns="" id="{6DA6AEFE-EAC6-874B-881A-133ED97B61EB}"/>
                </a:ext>
              </a:extLst>
            </p:cNvPr>
            <p:cNvSpPr/>
            <p:nvPr/>
          </p:nvSpPr>
          <p:spPr>
            <a:xfrm>
              <a:off x="4674304" y="367231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xmlns="" id="{0E811FF8-BD4E-4041-A45D-CF1FBAB18507}"/>
                </a:ext>
              </a:extLst>
            </p:cNvPr>
            <p:cNvSpPr/>
            <p:nvPr/>
          </p:nvSpPr>
          <p:spPr>
            <a:xfrm>
              <a:off x="4869736" y="3706378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xmlns="" id="{3EE9C66B-938F-324B-BE87-C5326BBC6B4B}"/>
                </a:ext>
              </a:extLst>
            </p:cNvPr>
            <p:cNvSpPr/>
            <p:nvPr/>
          </p:nvSpPr>
          <p:spPr>
            <a:xfrm>
              <a:off x="4433634" y="37278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xmlns="" id="{DF1981DC-1C0F-EC41-9A9A-0C6E6821501A}"/>
                </a:ext>
              </a:extLst>
            </p:cNvPr>
            <p:cNvSpPr/>
            <p:nvPr/>
          </p:nvSpPr>
          <p:spPr>
            <a:xfrm>
              <a:off x="4263838" y="3897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xmlns="" id="{FF952B04-68B4-A840-AE5B-EFF4F4413091}"/>
                </a:ext>
              </a:extLst>
            </p:cNvPr>
            <p:cNvSpPr/>
            <p:nvPr/>
          </p:nvSpPr>
          <p:spPr>
            <a:xfrm>
              <a:off x="4210158" y="413130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xmlns="" id="{361EE572-8726-964D-84AA-C88822EF2F6C}"/>
                </a:ext>
              </a:extLst>
            </p:cNvPr>
            <p:cNvSpPr/>
            <p:nvPr/>
          </p:nvSpPr>
          <p:spPr>
            <a:xfrm>
              <a:off x="4274596" y="438073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xmlns="" id="{AABF016E-6937-A74E-83EE-19528E9FFB05}"/>
                </a:ext>
              </a:extLst>
            </p:cNvPr>
            <p:cNvSpPr/>
            <p:nvPr/>
          </p:nvSpPr>
          <p:spPr>
            <a:xfrm>
              <a:off x="4433634" y="4512626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xmlns="" id="{EB5D341A-BA03-484A-ADEE-2484C6EA1AEA}"/>
                </a:ext>
              </a:extLst>
            </p:cNvPr>
            <p:cNvSpPr/>
            <p:nvPr/>
          </p:nvSpPr>
          <p:spPr>
            <a:xfrm>
              <a:off x="5147963" y="42007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xmlns="" id="{41822E82-686A-4C41-89FB-5E9C81845D13}"/>
                </a:ext>
              </a:extLst>
            </p:cNvPr>
            <p:cNvSpPr/>
            <p:nvPr/>
          </p:nvSpPr>
          <p:spPr>
            <a:xfrm>
              <a:off x="4909778" y="452958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89A131EF-18D9-1745-A419-6A6E1E40AF1C}"/>
                </a:ext>
              </a:extLst>
            </p:cNvPr>
            <p:cNvSpPr/>
            <p:nvPr/>
          </p:nvSpPr>
          <p:spPr>
            <a:xfrm>
              <a:off x="4676534" y="456891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5518C7BD-3D43-744A-B33B-9956722B4AAE}"/>
                </a:ext>
              </a:extLst>
            </p:cNvPr>
            <p:cNvSpPr/>
            <p:nvPr/>
          </p:nvSpPr>
          <p:spPr>
            <a:xfrm>
              <a:off x="5143225" y="4032694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3693668A-9705-6547-8B96-AEBA9FB9174A}"/>
                </a:ext>
              </a:extLst>
            </p:cNvPr>
            <p:cNvSpPr/>
            <p:nvPr/>
          </p:nvSpPr>
          <p:spPr>
            <a:xfrm>
              <a:off x="5079406" y="4390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4B7A9263-FAEE-E744-861B-8F3C6E382EC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98792" y="3215562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6D8DFCAF-6E15-CE48-90F5-BC795BD2377C}"/>
                </a:ext>
              </a:extLst>
            </p:cNvPr>
            <p:cNvSpPr/>
            <p:nvPr/>
          </p:nvSpPr>
          <p:spPr>
            <a:xfrm>
              <a:off x="5044792" y="36367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xmlns="" id="{0C764A88-F1F0-6844-8E5D-0357BA5ADDE5}"/>
                </a:ext>
              </a:extLst>
            </p:cNvPr>
            <p:cNvSpPr/>
            <p:nvPr/>
          </p:nvSpPr>
          <p:spPr>
            <a:xfrm>
              <a:off x="5044792" y="34300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xmlns="" id="{E94AEEE0-DE30-2243-B2FD-DC9159DA8928}"/>
                </a:ext>
              </a:extLst>
            </p:cNvPr>
            <p:cNvSpPr/>
            <p:nvPr/>
          </p:nvSpPr>
          <p:spPr>
            <a:xfrm>
              <a:off x="5049838" y="321556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xmlns="" id="{0CEC7EAE-3F37-AD4F-8966-B1CFAE49DF02}"/>
                </a:ext>
              </a:extLst>
            </p:cNvPr>
            <p:cNvSpPr/>
            <p:nvPr/>
          </p:nvSpPr>
          <p:spPr>
            <a:xfrm>
              <a:off x="5240222" y="37160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2C1339FD-8CEB-8F43-BB1A-7B635DDAE22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94222" y="3410759"/>
              <a:ext cx="0" cy="305326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Oval 52">
              <a:extLst>
                <a:ext uri="{FF2B5EF4-FFF2-40B4-BE49-F238E27FC236}">
                  <a16:creationId xmlns:a16="http://schemas.microsoft.com/office/drawing/2014/main" xmlns="" id="{35317234-85EE-AC46-B800-BBE1819997AF}"/>
                </a:ext>
              </a:extLst>
            </p:cNvPr>
            <p:cNvSpPr/>
            <p:nvPr/>
          </p:nvSpPr>
          <p:spPr>
            <a:xfrm>
              <a:off x="5240222" y="3509421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xmlns="" id="{F29327C2-6F55-6548-8829-F57EB63E665E}"/>
                </a:ext>
              </a:extLst>
            </p:cNvPr>
            <p:cNvSpPr/>
            <p:nvPr/>
          </p:nvSpPr>
          <p:spPr>
            <a:xfrm>
              <a:off x="5240222" y="3302759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xmlns="" id="{45D21310-E9BA-894C-98E8-E9B9A0BEC0F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60608" y="3808267"/>
              <a:ext cx="195430" cy="1273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xmlns="" id="{20624338-3226-204D-9F82-9C9F42347783}"/>
                </a:ext>
              </a:extLst>
            </p:cNvPr>
            <p:cNvSpPr/>
            <p:nvPr/>
          </p:nvSpPr>
          <p:spPr>
            <a:xfrm>
              <a:off x="5044792" y="384338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xmlns="" id="{B913A489-B66E-4E42-919D-1C30BA092D45}"/>
                </a:ext>
              </a:extLst>
            </p:cNvPr>
            <p:cNvSpPr/>
            <p:nvPr/>
          </p:nvSpPr>
          <p:spPr>
            <a:xfrm>
              <a:off x="4024024" y="3773292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xmlns="" id="{4647AA30-7A82-BF45-B144-9C96C315F52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0534" y="4676919"/>
              <a:ext cx="0" cy="1342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xmlns="" id="{618FD48F-5A3D-3446-8933-88CBEF8257C0}"/>
                </a:ext>
              </a:extLst>
            </p:cNvPr>
            <p:cNvCxnSpPr>
              <a:cxnSpLocks/>
            </p:cNvCxnSpPr>
            <p:nvPr/>
          </p:nvCxnSpPr>
          <p:spPr>
            <a:xfrm rot="5400000" flipV="1">
              <a:off x="5110073" y="4498639"/>
              <a:ext cx="5046" cy="627821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xmlns="" id="{48176944-C0F9-9546-BD79-901FF14586FC}"/>
                </a:ext>
              </a:extLst>
            </p:cNvPr>
            <p:cNvSpPr/>
            <p:nvPr/>
          </p:nvSpPr>
          <p:spPr>
            <a:xfrm rot="5400000">
              <a:off x="5104010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xmlns="" id="{25240DAE-8676-7B47-9F7E-64BFFF112A6E}"/>
                </a:ext>
              </a:extLst>
            </p:cNvPr>
            <p:cNvSpPr/>
            <p:nvPr/>
          </p:nvSpPr>
          <p:spPr>
            <a:xfrm rot="5400000">
              <a:off x="5318507" y="4761073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xmlns="" id="{9A467254-F9C1-EE49-9EE5-DF46325F2DC5}"/>
                </a:ext>
              </a:extLst>
            </p:cNvPr>
            <p:cNvCxnSpPr>
              <a:cxnSpLocks/>
            </p:cNvCxnSpPr>
            <p:nvPr/>
          </p:nvCxnSpPr>
          <p:spPr>
            <a:xfrm>
              <a:off x="5024648" y="5005457"/>
              <a:ext cx="206662" cy="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Oval 62">
              <a:extLst>
                <a:ext uri="{FF2B5EF4-FFF2-40B4-BE49-F238E27FC236}">
                  <a16:creationId xmlns:a16="http://schemas.microsoft.com/office/drawing/2014/main" xmlns="" id="{9133FECA-D6C2-EB4B-9F7B-0FE4AF59913F}"/>
                </a:ext>
              </a:extLst>
            </p:cNvPr>
            <p:cNvSpPr/>
            <p:nvPr/>
          </p:nvSpPr>
          <p:spPr>
            <a:xfrm rot="5400000">
              <a:off x="5024648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xmlns="" id="{A212FAE6-E835-C644-A28C-199B65EDFD86}"/>
                </a:ext>
              </a:extLst>
            </p:cNvPr>
            <p:cNvSpPr/>
            <p:nvPr/>
          </p:nvSpPr>
          <p:spPr>
            <a:xfrm rot="5400000">
              <a:off x="5231310" y="495145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xmlns="" id="{87963F8A-B1A3-9F4F-AE96-F46D27FDFDB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13164" y="4771843"/>
              <a:ext cx="127300" cy="19543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8DAD3CF9-C72F-DF45-94D2-E90738042D3A}"/>
                </a:ext>
              </a:extLst>
            </p:cNvPr>
            <p:cNvSpPr/>
            <p:nvPr/>
          </p:nvSpPr>
          <p:spPr>
            <a:xfrm rot="5400000">
              <a:off x="4690686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64A16064-3C52-E54D-AECF-4AEC2C5602A6}"/>
                </a:ext>
              </a:extLst>
            </p:cNvPr>
            <p:cNvSpPr/>
            <p:nvPr/>
          </p:nvSpPr>
          <p:spPr>
            <a:xfrm rot="5400000">
              <a:off x="4897348" y="4756027"/>
              <a:ext cx="108000" cy="1080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</p:grpSp>
      <p:sp>
        <p:nvSpPr>
          <p:cNvPr id="30" name="Multiply 29">
            <a:extLst>
              <a:ext uri="{FF2B5EF4-FFF2-40B4-BE49-F238E27FC236}">
                <a16:creationId xmlns:a16="http://schemas.microsoft.com/office/drawing/2014/main" xmlns="" id="{27D691C7-CD15-704E-ACD2-2541EFD7DADD}"/>
              </a:ext>
            </a:extLst>
          </p:cNvPr>
          <p:cNvSpPr/>
          <p:nvPr/>
        </p:nvSpPr>
        <p:spPr>
          <a:xfrm>
            <a:off x="5225605" y="4165658"/>
            <a:ext cx="184273" cy="1735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1" name="Multiply 30">
            <a:extLst>
              <a:ext uri="{FF2B5EF4-FFF2-40B4-BE49-F238E27FC236}">
                <a16:creationId xmlns:a16="http://schemas.microsoft.com/office/drawing/2014/main" xmlns="" id="{4971C377-532A-C74B-959D-150233C34CE7}"/>
              </a:ext>
            </a:extLst>
          </p:cNvPr>
          <p:cNvSpPr/>
          <p:nvPr/>
        </p:nvSpPr>
        <p:spPr>
          <a:xfrm>
            <a:off x="5088756" y="5252388"/>
            <a:ext cx="184273" cy="1735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2" name="Multiply 31">
            <a:extLst>
              <a:ext uri="{FF2B5EF4-FFF2-40B4-BE49-F238E27FC236}">
                <a16:creationId xmlns:a16="http://schemas.microsoft.com/office/drawing/2014/main" xmlns="" id="{579FEF94-16E2-CF41-8A59-FE54769D9B3B}"/>
              </a:ext>
            </a:extLst>
          </p:cNvPr>
          <p:cNvSpPr/>
          <p:nvPr/>
        </p:nvSpPr>
        <p:spPr>
          <a:xfrm>
            <a:off x="4484353" y="4875803"/>
            <a:ext cx="184273" cy="17356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xmlns="" id="{281F64B5-434C-0941-83B2-AE2B39CC2AAA}"/>
              </a:ext>
            </a:extLst>
          </p:cNvPr>
          <p:cNvCxnSpPr/>
          <p:nvPr/>
        </p:nvCxnSpPr>
        <p:spPr>
          <a:xfrm>
            <a:off x="905043" y="8101064"/>
            <a:ext cx="43941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xmlns="" id="{D1E9C0E6-69C0-CE4A-AF9E-4FCD46C407DA}"/>
              </a:ext>
            </a:extLst>
          </p:cNvPr>
          <p:cNvCxnSpPr/>
          <p:nvPr/>
        </p:nvCxnSpPr>
        <p:spPr>
          <a:xfrm>
            <a:off x="910994" y="8279142"/>
            <a:ext cx="439410" cy="0"/>
          </a:xfrm>
          <a:prstGeom prst="line">
            <a:avLst/>
          </a:prstGeom>
          <a:ln w="38100" cmpd="sng">
            <a:solidFill>
              <a:srgbClr val="FF0000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3CB84B0C-F2CA-6C4E-8D56-4B7A54E8433E}"/>
              </a:ext>
            </a:extLst>
          </p:cNvPr>
          <p:cNvCxnSpPr/>
          <p:nvPr/>
        </p:nvCxnSpPr>
        <p:spPr>
          <a:xfrm>
            <a:off x="910994" y="8459182"/>
            <a:ext cx="439410" cy="0"/>
          </a:xfrm>
          <a:prstGeom prst="line">
            <a:avLst/>
          </a:prstGeom>
          <a:ln w="381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xmlns="" id="{52BDCE9E-7259-3447-BC14-C58B93F48E21}"/>
              </a:ext>
            </a:extLst>
          </p:cNvPr>
          <p:cNvSpPr txBox="1"/>
          <p:nvPr/>
        </p:nvSpPr>
        <p:spPr>
          <a:xfrm>
            <a:off x="1377520" y="8266534"/>
            <a:ext cx="2180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Co-complex Membership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870E7812-9E5E-844B-9898-113252684AF2}"/>
              </a:ext>
            </a:extLst>
          </p:cNvPr>
          <p:cNvSpPr txBox="1"/>
          <p:nvPr/>
        </p:nvSpPr>
        <p:spPr>
          <a:xfrm>
            <a:off x="1385986" y="8104925"/>
            <a:ext cx="26436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Candidate </a:t>
            </a:r>
            <a:r>
              <a:rPr lang="en-US" sz="1400" dirty="0" smtClean="0">
                <a:latin typeface="Arial"/>
                <a:cs typeface="Arial"/>
              </a:rPr>
              <a:t>Highly Penetrant SL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7A41C964-7D6E-F64F-839E-EEC62C01AF90}"/>
              </a:ext>
            </a:extLst>
          </p:cNvPr>
          <p:cNvSpPr txBox="1"/>
          <p:nvPr/>
        </p:nvSpPr>
        <p:spPr>
          <a:xfrm>
            <a:off x="1394454" y="7932613"/>
            <a:ext cx="2525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Known </a:t>
            </a:r>
            <a:r>
              <a:rPr lang="en-US" sz="1400" dirty="0" smtClean="0">
                <a:latin typeface="Arial"/>
                <a:cs typeface="Arial"/>
              </a:rPr>
              <a:t> Highly </a:t>
            </a:r>
            <a:r>
              <a:rPr lang="en-US" sz="1400" dirty="0" err="1" smtClean="0">
                <a:latin typeface="Arial"/>
                <a:cs typeface="Arial"/>
              </a:rPr>
              <a:t>Peneterant</a:t>
            </a:r>
            <a:r>
              <a:rPr lang="en-US" sz="1400" dirty="0" smtClean="0">
                <a:latin typeface="Arial"/>
                <a:cs typeface="Arial"/>
              </a:rPr>
              <a:t> SL</a:t>
            </a:r>
            <a:endParaRPr lang="en-US" sz="1400" dirty="0">
              <a:latin typeface="Arial"/>
              <a:cs typeface="Arial"/>
            </a:endParaRP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xmlns="" id="{DFBBBE52-7814-B540-B7D1-E93164E87F1E}"/>
              </a:ext>
            </a:extLst>
          </p:cNvPr>
          <p:cNvCxnSpPr>
            <a:cxnSpLocks/>
          </p:cNvCxnSpPr>
          <p:nvPr/>
        </p:nvCxnSpPr>
        <p:spPr>
          <a:xfrm flipH="1">
            <a:off x="1026797" y="7024341"/>
            <a:ext cx="53316" cy="5212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xmlns="" id="{61FEAC01-2D02-7640-A3FA-9F97D3A431B2}"/>
              </a:ext>
            </a:extLst>
          </p:cNvPr>
          <p:cNvCxnSpPr>
            <a:cxnSpLocks/>
            <a:endCxn id="151" idx="3"/>
          </p:cNvCxnSpPr>
          <p:nvPr/>
        </p:nvCxnSpPr>
        <p:spPr>
          <a:xfrm flipV="1">
            <a:off x="1155514" y="7371475"/>
            <a:ext cx="159948" cy="2249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xmlns="" id="{06D9E9A0-BCE9-E742-B8A4-65EF348E1BD1}"/>
              </a:ext>
            </a:extLst>
          </p:cNvPr>
          <p:cNvCxnSpPr>
            <a:cxnSpLocks/>
            <a:endCxn id="151" idx="1"/>
          </p:cNvCxnSpPr>
          <p:nvPr/>
        </p:nvCxnSpPr>
        <p:spPr>
          <a:xfrm>
            <a:off x="1208830" y="6973504"/>
            <a:ext cx="106632" cy="15251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xmlns="" id="{8FD0DEE5-1DC2-574B-BBEA-014163981BF9}"/>
              </a:ext>
            </a:extLst>
          </p:cNvPr>
          <p:cNvCxnSpPr>
            <a:cxnSpLocks/>
          </p:cNvCxnSpPr>
          <p:nvPr/>
        </p:nvCxnSpPr>
        <p:spPr>
          <a:xfrm flipH="1">
            <a:off x="2982595" y="7143467"/>
            <a:ext cx="1" cy="2143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xmlns="" id="{F21AAC48-D509-6943-9758-56144BD51BD4}"/>
              </a:ext>
            </a:extLst>
          </p:cNvPr>
          <p:cNvCxnSpPr>
            <a:cxnSpLocks/>
            <a:stCxn id="151" idx="5"/>
          </p:cNvCxnSpPr>
          <p:nvPr/>
        </p:nvCxnSpPr>
        <p:spPr>
          <a:xfrm>
            <a:off x="1572897" y="7371475"/>
            <a:ext cx="1227664" cy="159922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xmlns="" id="{2DCF1D4C-8A62-D14F-B50E-65C0FE6AE14C}"/>
              </a:ext>
            </a:extLst>
          </p:cNvPr>
          <p:cNvCxnSpPr>
            <a:cxnSpLocks/>
          </p:cNvCxnSpPr>
          <p:nvPr/>
        </p:nvCxnSpPr>
        <p:spPr>
          <a:xfrm flipV="1">
            <a:off x="1155514" y="7654127"/>
            <a:ext cx="1698363" cy="18780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467B41D6-B557-E443-9AF5-96D0A52EB053}"/>
              </a:ext>
            </a:extLst>
          </p:cNvPr>
          <p:cNvCxnSpPr>
            <a:cxnSpLocks/>
          </p:cNvCxnSpPr>
          <p:nvPr/>
        </p:nvCxnSpPr>
        <p:spPr>
          <a:xfrm>
            <a:off x="1262146" y="6850774"/>
            <a:ext cx="1591731" cy="557893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xmlns="" id="{AC9FA8D7-0B96-A24D-B677-916F84A1B46F}"/>
              </a:ext>
            </a:extLst>
          </p:cNvPr>
          <p:cNvCxnSpPr>
            <a:cxnSpLocks/>
          </p:cNvCxnSpPr>
          <p:nvPr/>
        </p:nvCxnSpPr>
        <p:spPr>
          <a:xfrm flipV="1">
            <a:off x="1208830" y="7092630"/>
            <a:ext cx="1645048" cy="626567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xmlns="" id="{3AF6C758-635B-7741-8DD0-F2A2DA60B5A9}"/>
              </a:ext>
            </a:extLst>
          </p:cNvPr>
          <p:cNvCxnSpPr>
            <a:cxnSpLocks/>
            <a:stCxn id="151" idx="6"/>
          </p:cNvCxnSpPr>
          <p:nvPr/>
        </p:nvCxnSpPr>
        <p:spPr>
          <a:xfrm flipV="1">
            <a:off x="1626213" y="6969900"/>
            <a:ext cx="1174349" cy="278845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xmlns="" id="{6BCAF693-2EBB-9C4A-A928-0A63C7978A15}"/>
              </a:ext>
            </a:extLst>
          </p:cNvPr>
          <p:cNvCxnSpPr>
            <a:cxnSpLocks/>
          </p:cNvCxnSpPr>
          <p:nvPr/>
        </p:nvCxnSpPr>
        <p:spPr>
          <a:xfrm>
            <a:off x="1208830" y="6728044"/>
            <a:ext cx="1645048" cy="119126"/>
          </a:xfrm>
          <a:prstGeom prst="line">
            <a:avLst/>
          </a:prstGeom>
          <a:ln w="25400" cap="sq">
            <a:solidFill>
              <a:srgbClr val="FF0000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>
            <a:extLst>
              <a:ext uri="{FF2B5EF4-FFF2-40B4-BE49-F238E27FC236}">
                <a16:creationId xmlns:a16="http://schemas.microsoft.com/office/drawing/2014/main" xmlns="" id="{1BCE52FC-1A22-7E41-9500-10D06069E176}"/>
              </a:ext>
            </a:extLst>
          </p:cNvPr>
          <p:cNvSpPr/>
          <p:nvPr/>
        </p:nvSpPr>
        <p:spPr>
          <a:xfrm>
            <a:off x="898079" y="6677207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>
            <a:extLst>
              <a:ext uri="{FF2B5EF4-FFF2-40B4-BE49-F238E27FC236}">
                <a16:creationId xmlns:a16="http://schemas.microsoft.com/office/drawing/2014/main" xmlns="" id="{2F540088-4C3F-1145-B846-526BFF5E95C9}"/>
              </a:ext>
            </a:extLst>
          </p:cNvPr>
          <p:cNvSpPr/>
          <p:nvPr/>
        </p:nvSpPr>
        <p:spPr>
          <a:xfrm>
            <a:off x="844763" y="7545630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xmlns="" id="{A5154C77-53C3-1D4C-BB8F-61F9C4001902}"/>
              </a:ext>
            </a:extLst>
          </p:cNvPr>
          <p:cNvSpPr/>
          <p:nvPr/>
        </p:nvSpPr>
        <p:spPr>
          <a:xfrm>
            <a:off x="2800562" y="6796333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Oval 158">
            <a:extLst>
              <a:ext uri="{FF2B5EF4-FFF2-40B4-BE49-F238E27FC236}">
                <a16:creationId xmlns:a16="http://schemas.microsoft.com/office/drawing/2014/main" xmlns="" id="{5871D4FA-7E4A-BE4B-BB5B-8EB776C0DBCF}"/>
              </a:ext>
            </a:extLst>
          </p:cNvPr>
          <p:cNvSpPr/>
          <p:nvPr/>
        </p:nvSpPr>
        <p:spPr>
          <a:xfrm>
            <a:off x="2800561" y="7357830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Oval 159">
            <a:extLst>
              <a:ext uri="{FF2B5EF4-FFF2-40B4-BE49-F238E27FC236}">
                <a16:creationId xmlns:a16="http://schemas.microsoft.com/office/drawing/2014/main" xmlns="" id="{26C80F57-FD02-324B-91B4-3AC95D1F125A}"/>
              </a:ext>
            </a:extLst>
          </p:cNvPr>
          <p:cNvSpPr/>
          <p:nvPr/>
        </p:nvSpPr>
        <p:spPr>
          <a:xfrm>
            <a:off x="1262146" y="7075178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9" name="Table 178">
            <a:extLst>
              <a:ext uri="{FF2B5EF4-FFF2-40B4-BE49-F238E27FC236}">
                <a16:creationId xmlns:a16="http://schemas.microsoft.com/office/drawing/2014/main" xmlns="" id="{8E365921-4490-9545-B056-384CC9BFC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59771"/>
              </p:ext>
            </p:extLst>
          </p:nvPr>
        </p:nvGraphicFramePr>
        <p:xfrm>
          <a:off x="220450" y="1126638"/>
          <a:ext cx="5092700" cy="985520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6670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B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C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xmlns="" id="{037F2CD9-ABC7-3B4D-9DDF-E85E0B66062A}"/>
              </a:ext>
            </a:extLst>
          </p:cNvPr>
          <p:cNvCxnSpPr/>
          <p:nvPr/>
        </p:nvCxnSpPr>
        <p:spPr>
          <a:xfrm>
            <a:off x="1033883" y="943591"/>
            <a:ext cx="4279267" cy="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xmlns="" id="{609684A4-72CC-6140-BB16-8632823968F2}"/>
              </a:ext>
            </a:extLst>
          </p:cNvPr>
          <p:cNvSpPr txBox="1"/>
          <p:nvPr/>
        </p:nvSpPr>
        <p:spPr>
          <a:xfrm>
            <a:off x="1932777" y="746864"/>
            <a:ext cx="2098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/>
                <a:cs typeface="Arial"/>
              </a:rPr>
              <a:t> Patient </a:t>
            </a:r>
            <a:r>
              <a:rPr lang="en-US" sz="1400" dirty="0" err="1">
                <a:latin typeface="Arial"/>
                <a:cs typeface="Arial"/>
              </a:rPr>
              <a:t>Tumour</a:t>
            </a:r>
            <a:r>
              <a:rPr lang="en-US" sz="1400" dirty="0">
                <a:latin typeface="Arial"/>
                <a:cs typeface="Arial"/>
              </a:rPr>
              <a:t> Profiles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106B974-ADA5-D84B-8DEE-AA36D669FF79}"/>
              </a:ext>
            </a:extLst>
          </p:cNvPr>
          <p:cNvSpPr txBox="1"/>
          <p:nvPr/>
        </p:nvSpPr>
        <p:spPr>
          <a:xfrm>
            <a:off x="1293585" y="2325648"/>
            <a:ext cx="354662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X = gene inactivation</a:t>
            </a:r>
          </a:p>
          <a:p>
            <a:pPr algn="ctr"/>
            <a:r>
              <a:rPr lang="en-IE" sz="1400" dirty="0"/>
              <a:t>(mutation / deletion / loss of expression)</a:t>
            </a:r>
            <a:endParaRPr lang="en-US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8FE5525-C39A-3547-A2CD-22934DF7A95E}"/>
              </a:ext>
            </a:extLst>
          </p:cNvPr>
          <p:cNvSpPr txBox="1"/>
          <p:nvPr/>
        </p:nvSpPr>
        <p:spPr>
          <a:xfrm>
            <a:off x="5099481" y="1381433"/>
            <a:ext cx="169684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E" sz="1400" dirty="0"/>
              <a:t>Mutually Exclusive Pairs = (A, C)</a:t>
            </a:r>
            <a:endParaRPr 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EADC1F-CE87-1344-82CB-1AC2ED8A0937}"/>
              </a:ext>
            </a:extLst>
          </p:cNvPr>
          <p:cNvSpPr/>
          <p:nvPr/>
        </p:nvSpPr>
        <p:spPr bwMode="auto">
          <a:xfrm>
            <a:off x="1103101" y="1333540"/>
            <a:ext cx="1516162" cy="17417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xmlns="" id="{DDED0A57-3CE0-6741-A926-81C4F578CF29}"/>
              </a:ext>
            </a:extLst>
          </p:cNvPr>
          <p:cNvSpPr/>
          <p:nvPr/>
        </p:nvSpPr>
        <p:spPr bwMode="auto">
          <a:xfrm>
            <a:off x="2680129" y="1745826"/>
            <a:ext cx="1516162" cy="17417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155ACFA-A2E3-D440-9913-A44CDC76E0AF}"/>
              </a:ext>
            </a:extLst>
          </p:cNvPr>
          <p:cNvCxnSpPr/>
          <p:nvPr/>
        </p:nvCxnSpPr>
        <p:spPr bwMode="auto">
          <a:xfrm flipV="1">
            <a:off x="4321937" y="1697868"/>
            <a:ext cx="757005" cy="1334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>
            <a:extLst>
              <a:ext uri="{FF2B5EF4-FFF2-40B4-BE49-F238E27FC236}">
                <a16:creationId xmlns:a16="http://schemas.microsoft.com/office/drawing/2014/main" xmlns="" id="{F7084388-77CD-CB44-BB2E-09E915B21708}"/>
              </a:ext>
            </a:extLst>
          </p:cNvPr>
          <p:cNvCxnSpPr>
            <a:cxnSpLocks/>
          </p:cNvCxnSpPr>
          <p:nvPr/>
        </p:nvCxnSpPr>
        <p:spPr bwMode="auto">
          <a:xfrm>
            <a:off x="2766800" y="1480169"/>
            <a:ext cx="2312142" cy="1012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63" name="Picture 93" descr="images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0664" y="4546980"/>
            <a:ext cx="444472" cy="428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6">
            <a:extLst>
              <a:ext uri="{FF2B5EF4-FFF2-40B4-BE49-F238E27FC236}">
                <a16:creationId xmlns:a16="http://schemas.microsoft.com/office/drawing/2014/main" xmlns="" id="{293118AB-738E-E046-85D4-C2083B0CF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376" y="0"/>
            <a:ext cx="15776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 dirty="0"/>
              <a:t>D. Shortest Path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B9F29F60-17AA-C247-BB36-E4402E487BFE}"/>
              </a:ext>
            </a:extLst>
          </p:cNvPr>
          <p:cNvCxnSpPr>
            <a:cxnSpLocks/>
            <a:stCxn id="27" idx="5"/>
            <a:endCxn id="30" idx="1"/>
          </p:cNvCxnSpPr>
          <p:nvPr/>
        </p:nvCxnSpPr>
        <p:spPr>
          <a:xfrm>
            <a:off x="1206094" y="1496632"/>
            <a:ext cx="685456" cy="41886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7F8F4938-FDB5-1C44-9D04-F33810EA6801}"/>
              </a:ext>
            </a:extLst>
          </p:cNvPr>
          <p:cNvSpPr/>
          <p:nvPr/>
        </p:nvSpPr>
        <p:spPr>
          <a:xfrm>
            <a:off x="895343" y="1200335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A</a:t>
            </a:r>
            <a:endParaRPr lang="en-US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94321EC0-C3C7-134B-ADCB-80E15BD9711F}"/>
              </a:ext>
            </a:extLst>
          </p:cNvPr>
          <p:cNvSpPr/>
          <p:nvPr/>
        </p:nvSpPr>
        <p:spPr>
          <a:xfrm>
            <a:off x="1838234" y="1864664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</a:t>
            </a:r>
            <a:endParaRPr lang="en-US" dirty="0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5CAC7D81-D0F3-4447-8369-ACE260E510D6}"/>
              </a:ext>
            </a:extLst>
          </p:cNvPr>
          <p:cNvSpPr/>
          <p:nvPr/>
        </p:nvSpPr>
        <p:spPr>
          <a:xfrm>
            <a:off x="2928818" y="2532814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xmlns="" id="{024CE15E-2FC3-F549-BEE6-EB43C3910786}"/>
              </a:ext>
            </a:extLst>
          </p:cNvPr>
          <p:cNvSpPr/>
          <p:nvPr/>
        </p:nvSpPr>
        <p:spPr>
          <a:xfrm>
            <a:off x="2928818" y="1530377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D</a:t>
            </a:r>
            <a:endParaRPr lang="en-US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4182291" y="1356810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E</a:t>
            </a:r>
            <a:endParaRPr lang="en-US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8F2A18B1-9F27-DA48-988E-1D44AE8FBAF2}"/>
              </a:ext>
            </a:extLst>
          </p:cNvPr>
          <p:cNvCxnSpPr>
            <a:cxnSpLocks/>
            <a:stCxn id="29" idx="3"/>
            <a:endCxn id="27" idx="7"/>
          </p:cNvCxnSpPr>
          <p:nvPr/>
        </p:nvCxnSpPr>
        <p:spPr>
          <a:xfrm flipH="1">
            <a:off x="1206094" y="931137"/>
            <a:ext cx="685456" cy="3200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754187CE-E7F5-B145-A8E9-24C385EA1AED}"/>
              </a:ext>
            </a:extLst>
          </p:cNvPr>
          <p:cNvCxnSpPr>
            <a:cxnSpLocks/>
            <a:stCxn id="33" idx="2"/>
            <a:endCxn id="30" idx="6"/>
          </p:cNvCxnSpPr>
          <p:nvPr/>
        </p:nvCxnSpPr>
        <p:spPr>
          <a:xfrm flipH="1">
            <a:off x="2202301" y="1703944"/>
            <a:ext cx="726517" cy="3342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xmlns="" id="{C40D1AA5-4932-A24C-BA8F-E4C3790F3DDE}"/>
              </a:ext>
            </a:extLst>
          </p:cNvPr>
          <p:cNvCxnSpPr>
            <a:cxnSpLocks/>
            <a:stCxn id="30" idx="5"/>
            <a:endCxn id="32" idx="1"/>
          </p:cNvCxnSpPr>
          <p:nvPr/>
        </p:nvCxnSpPr>
        <p:spPr>
          <a:xfrm>
            <a:off x="2148985" y="2160961"/>
            <a:ext cx="833149" cy="4226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34" idx="2"/>
            <a:endCxn id="33" idx="6"/>
          </p:cNvCxnSpPr>
          <p:nvPr/>
        </p:nvCxnSpPr>
        <p:spPr>
          <a:xfrm flipH="1">
            <a:off x="3292885" y="1530377"/>
            <a:ext cx="889406" cy="17356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reeform 43">
            <a:extLst>
              <a:ext uri="{FF2B5EF4-FFF2-40B4-BE49-F238E27FC236}">
                <a16:creationId xmlns:a16="http://schemas.microsoft.com/office/drawing/2014/main" xmlns="" id="{DC15C322-AB7F-7547-A080-36C79618A55B}"/>
              </a:ext>
            </a:extLst>
          </p:cNvPr>
          <p:cNvSpPr/>
          <p:nvPr/>
        </p:nvSpPr>
        <p:spPr bwMode="auto">
          <a:xfrm>
            <a:off x="1016000" y="589323"/>
            <a:ext cx="928914" cy="629877"/>
          </a:xfrm>
          <a:custGeom>
            <a:avLst/>
            <a:gdLst>
              <a:gd name="connsiteX0" fmla="*/ 0 w 928914"/>
              <a:gd name="connsiteY0" fmla="*/ 629877 h 629877"/>
              <a:gd name="connsiteX1" fmla="*/ 333829 w 928914"/>
              <a:gd name="connsiteY1" fmla="*/ 34791 h 629877"/>
              <a:gd name="connsiteX2" fmla="*/ 928914 w 928914"/>
              <a:gd name="connsiteY2" fmla="*/ 121877 h 629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28914" h="629877">
                <a:moveTo>
                  <a:pt x="0" y="629877"/>
                </a:moveTo>
                <a:cubicBezTo>
                  <a:pt x="89505" y="374667"/>
                  <a:pt x="179010" y="119458"/>
                  <a:pt x="333829" y="34791"/>
                </a:cubicBezTo>
                <a:cubicBezTo>
                  <a:pt x="488648" y="-49876"/>
                  <a:pt x="708781" y="36000"/>
                  <a:pt x="928914" y="121877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1C2ECA51-E880-1745-95E5-DA0BF49F9475}"/>
              </a:ext>
            </a:extLst>
          </p:cNvPr>
          <p:cNvSpPr/>
          <p:nvPr/>
        </p:nvSpPr>
        <p:spPr>
          <a:xfrm>
            <a:off x="1838234" y="634840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B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455CAC9-8BDC-2640-8D35-1F776B4F6FAD}"/>
              </a:ext>
            </a:extLst>
          </p:cNvPr>
          <p:cNvSpPr txBox="1"/>
          <p:nvPr/>
        </p:nvSpPr>
        <p:spPr>
          <a:xfrm>
            <a:off x="1317109" y="80480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1</a:t>
            </a:r>
            <a:endParaRPr lang="en-US" sz="14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xmlns="" id="{51B61F94-096F-5940-A50C-F82DC5C69BA3}"/>
              </a:ext>
            </a:extLst>
          </p:cNvPr>
          <p:cNvSpPr txBox="1"/>
          <p:nvPr/>
        </p:nvSpPr>
        <p:spPr>
          <a:xfrm>
            <a:off x="1467874" y="14346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1</a:t>
            </a:r>
            <a:endParaRPr lang="en-US" sz="1400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xmlns="" id="{9BCF525B-B5F2-7142-A1C6-B22F8FD983CC}"/>
              </a:ext>
            </a:extLst>
          </p:cNvPr>
          <p:cNvSpPr txBox="1"/>
          <p:nvPr/>
        </p:nvSpPr>
        <p:spPr>
          <a:xfrm>
            <a:off x="2378019" y="154641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2</a:t>
            </a:r>
            <a:endParaRPr lang="en-US" sz="1400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xmlns="" id="{711D2270-040B-6D47-B1E0-41648DBA078C}"/>
              </a:ext>
            </a:extLst>
          </p:cNvPr>
          <p:cNvSpPr txBox="1"/>
          <p:nvPr/>
        </p:nvSpPr>
        <p:spPr>
          <a:xfrm>
            <a:off x="3626086" y="129866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3</a:t>
            </a:r>
            <a:endParaRPr lang="en-US" sz="1400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xmlns="" id="{6712A141-D681-8C4B-87E9-D7DB413CBEA2}"/>
              </a:ext>
            </a:extLst>
          </p:cNvPr>
          <p:cNvCxnSpPr/>
          <p:nvPr/>
        </p:nvCxnSpPr>
        <p:spPr>
          <a:xfrm>
            <a:off x="1971399" y="4382258"/>
            <a:ext cx="439410" cy="0"/>
          </a:xfrm>
          <a:prstGeom prst="line">
            <a:avLst/>
          </a:prstGeom>
          <a:ln w="38100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11B37365-76F5-F841-BBF8-8871F222105C}"/>
              </a:ext>
            </a:extLst>
          </p:cNvPr>
          <p:cNvCxnSpPr/>
          <p:nvPr/>
        </p:nvCxnSpPr>
        <p:spPr>
          <a:xfrm>
            <a:off x="1956935" y="4184163"/>
            <a:ext cx="439410" cy="0"/>
          </a:xfrm>
          <a:prstGeom prst="line">
            <a:avLst/>
          </a:prstGeom>
          <a:ln w="381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8A57383B-1AAE-7846-B9A9-AC615C622987}"/>
              </a:ext>
            </a:extLst>
          </p:cNvPr>
          <p:cNvSpPr txBox="1"/>
          <p:nvPr/>
        </p:nvSpPr>
        <p:spPr>
          <a:xfrm>
            <a:off x="2429412" y="4030275"/>
            <a:ext cx="22333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Protein-protein interaction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AC8975DA-94AA-324C-BE24-A6AC1541C43D}"/>
              </a:ext>
            </a:extLst>
          </p:cNvPr>
          <p:cNvSpPr txBox="1"/>
          <p:nvPr/>
        </p:nvSpPr>
        <p:spPr>
          <a:xfrm>
            <a:off x="2414897" y="4242043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Candidate </a:t>
            </a:r>
            <a:r>
              <a:rPr lang="en-US" sz="1400" dirty="0" smtClean="0">
                <a:latin typeface="Arial"/>
                <a:cs typeface="Arial"/>
              </a:rPr>
              <a:t>SL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B6050C06-78EA-2742-9915-4F38FA8A4E42}"/>
              </a:ext>
            </a:extLst>
          </p:cNvPr>
          <p:cNvSpPr txBox="1"/>
          <p:nvPr/>
        </p:nvSpPr>
        <p:spPr>
          <a:xfrm>
            <a:off x="2094407" y="379180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1</a:t>
            </a:r>
            <a:endParaRPr lang="en-US" sz="14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AC30175F-4B81-E647-A199-762EB1179093}"/>
              </a:ext>
            </a:extLst>
          </p:cNvPr>
          <p:cNvSpPr txBox="1"/>
          <p:nvPr/>
        </p:nvSpPr>
        <p:spPr>
          <a:xfrm>
            <a:off x="2429412" y="3797849"/>
            <a:ext cx="2393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/>
                <a:cs typeface="Arial"/>
              </a:rPr>
              <a:t>Distance from query gene A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5445034" y="2025172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5445034" y="904038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28" idx="3"/>
            <a:endCxn id="34" idx="6"/>
          </p:cNvCxnSpPr>
          <p:nvPr/>
        </p:nvCxnSpPr>
        <p:spPr>
          <a:xfrm flipH="1">
            <a:off x="4546358" y="1200335"/>
            <a:ext cx="951992" cy="33004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26" idx="1"/>
            <a:endCxn id="34" idx="5"/>
          </p:cNvCxnSpPr>
          <p:nvPr/>
        </p:nvCxnSpPr>
        <p:spPr>
          <a:xfrm flipH="1" flipV="1">
            <a:off x="4493042" y="1653107"/>
            <a:ext cx="1005308" cy="42290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3870998" y="2126432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38" idx="1"/>
            <a:endCxn id="33" idx="5"/>
          </p:cNvCxnSpPr>
          <p:nvPr/>
        </p:nvCxnSpPr>
        <p:spPr>
          <a:xfrm flipH="1" flipV="1">
            <a:off x="3239569" y="1826674"/>
            <a:ext cx="684745" cy="3505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 bwMode="auto">
          <a:xfrm>
            <a:off x="1257300" y="857205"/>
            <a:ext cx="4212771" cy="514395"/>
          </a:xfrm>
          <a:custGeom>
            <a:avLst/>
            <a:gdLst>
              <a:gd name="connsiteX0" fmla="*/ 0 w 4212771"/>
              <a:gd name="connsiteY0" fmla="*/ 514395 h 514395"/>
              <a:gd name="connsiteX1" fmla="*/ 2465614 w 4212771"/>
              <a:gd name="connsiteY1" fmla="*/ 8209 h 514395"/>
              <a:gd name="connsiteX2" fmla="*/ 4212771 w 4212771"/>
              <a:gd name="connsiteY2" fmla="*/ 187824 h 51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2771" h="514395">
                <a:moveTo>
                  <a:pt x="0" y="514395"/>
                </a:moveTo>
                <a:cubicBezTo>
                  <a:pt x="881742" y="288516"/>
                  <a:pt x="1763485" y="62638"/>
                  <a:pt x="2465614" y="8209"/>
                </a:cubicBezTo>
                <a:cubicBezTo>
                  <a:pt x="3167743" y="-46220"/>
                  <a:pt x="4212771" y="187824"/>
                  <a:pt x="4212771" y="187824"/>
                </a:cubicBezTo>
              </a:path>
            </a:pathLst>
          </a:cu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711D2270-040B-6D47-B1E0-41648DBA078C}"/>
              </a:ext>
            </a:extLst>
          </p:cNvPr>
          <p:cNvSpPr txBox="1"/>
          <p:nvPr/>
        </p:nvSpPr>
        <p:spPr>
          <a:xfrm>
            <a:off x="4888109" y="104644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/>
              <a:t>4</a:t>
            </a:r>
            <a:endParaRPr lang="en-US" sz="1400" dirty="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xmlns="" id="{5CAC7D81-D0F3-4447-8369-ACE260E510D6}"/>
              </a:ext>
            </a:extLst>
          </p:cNvPr>
          <p:cNvSpPr/>
          <p:nvPr/>
        </p:nvSpPr>
        <p:spPr>
          <a:xfrm>
            <a:off x="1869031" y="2630719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C40D1AA5-4932-A24C-BA8F-E4C3790F3DDE}"/>
              </a:ext>
            </a:extLst>
          </p:cNvPr>
          <p:cNvCxnSpPr>
            <a:cxnSpLocks/>
            <a:stCxn id="30" idx="4"/>
            <a:endCxn id="51" idx="0"/>
          </p:cNvCxnSpPr>
          <p:nvPr/>
        </p:nvCxnSpPr>
        <p:spPr>
          <a:xfrm>
            <a:off x="2020268" y="2211798"/>
            <a:ext cx="30797" cy="4189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5CAC7D81-D0F3-4447-8369-ACE260E510D6}"/>
              </a:ext>
            </a:extLst>
          </p:cNvPr>
          <p:cNvSpPr/>
          <p:nvPr/>
        </p:nvSpPr>
        <p:spPr>
          <a:xfrm>
            <a:off x="910617" y="1984914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xmlns="" id="{C40D1AA5-4932-A24C-BA8F-E4C3790F3DDE}"/>
              </a:ext>
            </a:extLst>
          </p:cNvPr>
          <p:cNvCxnSpPr>
            <a:cxnSpLocks/>
            <a:endCxn id="56" idx="0"/>
          </p:cNvCxnSpPr>
          <p:nvPr/>
        </p:nvCxnSpPr>
        <p:spPr>
          <a:xfrm flipH="1">
            <a:off x="1092651" y="1547469"/>
            <a:ext cx="1056" cy="43744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5CAC7D81-D0F3-4447-8369-ACE260E510D6}"/>
              </a:ext>
            </a:extLst>
          </p:cNvPr>
          <p:cNvSpPr/>
          <p:nvPr/>
        </p:nvSpPr>
        <p:spPr>
          <a:xfrm>
            <a:off x="180723" y="1787250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xmlns="" id="{C40D1AA5-4932-A24C-BA8F-E4C3790F3DDE}"/>
              </a:ext>
            </a:extLst>
          </p:cNvPr>
          <p:cNvCxnSpPr>
            <a:cxnSpLocks/>
            <a:stCxn id="27" idx="3"/>
          </p:cNvCxnSpPr>
          <p:nvPr/>
        </p:nvCxnSpPr>
        <p:spPr>
          <a:xfrm flipH="1">
            <a:off x="456431" y="1496632"/>
            <a:ext cx="492228" cy="3200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3926277" y="2736081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69" idx="0"/>
            <a:endCxn id="38" idx="4"/>
          </p:cNvCxnSpPr>
          <p:nvPr/>
        </p:nvCxnSpPr>
        <p:spPr>
          <a:xfrm flipH="1" flipV="1">
            <a:off x="4053032" y="2473566"/>
            <a:ext cx="55279" cy="26251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Oval 71">
            <a:extLst>
              <a:ext uri="{FF2B5EF4-FFF2-40B4-BE49-F238E27FC236}">
                <a16:creationId xmlns:a16="http://schemas.microsoft.com/office/drawing/2014/main" xmlns="" id="{86C8215E-EA32-4944-844B-67ED8A00D33E}"/>
              </a:ext>
            </a:extLst>
          </p:cNvPr>
          <p:cNvSpPr/>
          <p:nvPr/>
        </p:nvSpPr>
        <p:spPr>
          <a:xfrm>
            <a:off x="4534027" y="2416228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F6F537E1-676C-5C49-AD21-10498B07F2EE}"/>
              </a:ext>
            </a:extLst>
          </p:cNvPr>
          <p:cNvCxnSpPr>
            <a:cxnSpLocks/>
            <a:stCxn id="72" idx="1"/>
            <a:endCxn id="38" idx="6"/>
          </p:cNvCxnSpPr>
          <p:nvPr/>
        </p:nvCxnSpPr>
        <p:spPr>
          <a:xfrm flipH="1" flipV="1">
            <a:off x="4235065" y="2299999"/>
            <a:ext cx="352278" cy="16706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>
            <a:extLst>
              <a:ext uri="{FF2B5EF4-FFF2-40B4-BE49-F238E27FC236}">
                <a16:creationId xmlns:a16="http://schemas.microsoft.com/office/drawing/2014/main" xmlns="" id="{5CAC7D81-D0F3-4447-8369-ACE260E510D6}"/>
              </a:ext>
            </a:extLst>
          </p:cNvPr>
          <p:cNvSpPr/>
          <p:nvPr/>
        </p:nvSpPr>
        <p:spPr>
          <a:xfrm>
            <a:off x="1124689" y="2628986"/>
            <a:ext cx="364067" cy="347134"/>
          </a:xfrm>
          <a:prstGeom prst="ellipse">
            <a:avLst/>
          </a:prstGeom>
          <a:solidFill>
            <a:srgbClr val="8EB4E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C40D1AA5-4932-A24C-BA8F-E4C3790F3DDE}"/>
              </a:ext>
            </a:extLst>
          </p:cNvPr>
          <p:cNvCxnSpPr>
            <a:cxnSpLocks/>
            <a:endCxn id="78" idx="0"/>
          </p:cNvCxnSpPr>
          <p:nvPr/>
        </p:nvCxnSpPr>
        <p:spPr>
          <a:xfrm flipH="1">
            <a:off x="1306723" y="2083566"/>
            <a:ext cx="552820" cy="54542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581</Words>
  <Application>Microsoft Macintosh PowerPoint</Application>
  <PresentationFormat>A4 Paper (210x297 mm)</PresentationFormat>
  <Paragraphs>203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ＭＳ Ｐゴシック</vt:lpstr>
      <vt:lpstr>Wingdings</vt:lpstr>
      <vt:lpstr>Arial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icr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icr</dc:creator>
  <cp:lastModifiedBy>Microsoft Office User</cp:lastModifiedBy>
  <cp:revision>47</cp:revision>
  <dcterms:created xsi:type="dcterms:W3CDTF">2006-12-07T17:28:27Z</dcterms:created>
  <dcterms:modified xsi:type="dcterms:W3CDTF">2018-06-15T12:01:31Z</dcterms:modified>
</cp:coreProperties>
</file>